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465" r:id="rId5"/>
    <p:sldId id="349" r:id="rId6"/>
    <p:sldId id="348" r:id="rId7"/>
    <p:sldId id="351" r:id="rId8"/>
    <p:sldId id="356" r:id="rId9"/>
    <p:sldId id="350" r:id="rId10"/>
    <p:sldId id="353" r:id="rId11"/>
    <p:sldId id="354" r:id="rId12"/>
    <p:sldId id="355" r:id="rId13"/>
    <p:sldId id="256" r:id="rId14"/>
    <p:sldId id="332" r:id="rId15"/>
    <p:sldId id="319" r:id="rId16"/>
    <p:sldId id="339" r:id="rId17"/>
    <p:sldId id="463" r:id="rId18"/>
    <p:sldId id="464" r:id="rId19"/>
    <p:sldId id="335" r:id="rId20"/>
    <p:sldId id="336" r:id="rId21"/>
    <p:sldId id="340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460" r:id="rId30"/>
    <p:sldId id="462" r:id="rId31"/>
    <p:sldId id="364" r:id="rId32"/>
    <p:sldId id="461" r:id="rId33"/>
    <p:sldId id="300" r:id="rId34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es, Nia" initials="JN" lastIdx="0" clrIdx="0"/>
  <p:cmAuthor id="2" name="Webster, Catherine" initials="WC" lastIdx="0" clrIdx="1">
    <p:extLst>
      <p:ext uri="{19B8F6BF-5375-455C-9EA6-DF929625EA0E}">
        <p15:presenceInfo xmlns:p15="http://schemas.microsoft.com/office/powerpoint/2012/main" userId="S::webstc@wjec.co.uk::2eca30f4-2322-48a0-a047-898e0e29b71e" providerId="AD"/>
      </p:ext>
    </p:extLst>
  </p:cmAuthor>
  <p:cmAuthor id="3" name="Sarah" initials="S" lastIdx="0" clrIdx="2">
    <p:extLst>
      <p:ext uri="{19B8F6BF-5375-455C-9EA6-DF929625EA0E}">
        <p15:presenceInfo xmlns:p15="http://schemas.microsoft.com/office/powerpoint/2012/main" userId="Sarah" providerId="None"/>
      </p:ext>
    </p:extLst>
  </p:cmAuthor>
  <p:cmAuthor id="4" name="Carlile, Elaine" initials="CE" lastIdx="0" clrIdx="3">
    <p:extLst>
      <p:ext uri="{19B8F6BF-5375-455C-9EA6-DF929625EA0E}">
        <p15:presenceInfo xmlns:p15="http://schemas.microsoft.com/office/powerpoint/2012/main" userId="S::carlie@wjec.co.uk::c0231411-37c3-431a-b511-6f1dc9b758d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E55A0F"/>
    <a:srgbClr val="DCE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B02EC6-C6C9-4712-8DB6-632FE8179F95}" v="1" dt="2021-12-16T14:54:14.8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32" y="2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ws, Rhys" userId="21c193d3-9a32-4f8d-aa0d-0af761b5149e" providerId="ADAL" clId="{E94B072E-1637-430B-8001-18FBEC982CD7}"/>
    <pc:docChg chg="custSel modSld sldOrd">
      <pc:chgData name="Huws, Rhys" userId="21c193d3-9a32-4f8d-aa0d-0af761b5149e" providerId="ADAL" clId="{E94B072E-1637-430B-8001-18FBEC982CD7}" dt="2021-03-09T10:44:59.764" v="83" actId="20577"/>
      <pc:docMkLst>
        <pc:docMk/>
      </pc:docMkLst>
      <pc:sldChg chg="addSp delSp modSp">
        <pc:chgData name="Huws, Rhys" userId="21c193d3-9a32-4f8d-aa0d-0af761b5149e" providerId="ADAL" clId="{E94B072E-1637-430B-8001-18FBEC982CD7}" dt="2021-03-09T10:44:59.764" v="83" actId="20577"/>
        <pc:sldMkLst>
          <pc:docMk/>
          <pc:sldMk cId="2734437637" sldId="321"/>
        </pc:sldMkLst>
        <pc:spChg chg="mod">
          <ac:chgData name="Huws, Rhys" userId="21c193d3-9a32-4f8d-aa0d-0af761b5149e" providerId="ADAL" clId="{E94B072E-1637-430B-8001-18FBEC982CD7}" dt="2021-03-09T10:44:59.764" v="83" actId="20577"/>
          <ac:spMkLst>
            <pc:docMk/>
            <pc:sldMk cId="2734437637" sldId="321"/>
            <ac:spMk id="4" creationId="{30EC622E-5515-4883-A1C8-E53862F1EF9D}"/>
          </ac:spMkLst>
        </pc:spChg>
        <pc:graphicFrameChg chg="add del mod">
          <ac:chgData name="Huws, Rhys" userId="21c193d3-9a32-4f8d-aa0d-0af761b5149e" providerId="ADAL" clId="{E94B072E-1637-430B-8001-18FBEC982CD7}" dt="2021-03-09T10:43:01.163" v="36" actId="478"/>
          <ac:graphicFrameMkLst>
            <pc:docMk/>
            <pc:sldMk cId="2734437637" sldId="321"/>
            <ac:graphicFrameMk id="2" creationId="{92858667-AEC0-4160-B3CA-A368A0D23AD6}"/>
          </ac:graphicFrameMkLst>
        </pc:graphicFrameChg>
        <pc:graphicFrameChg chg="add del">
          <ac:chgData name="Huws, Rhys" userId="21c193d3-9a32-4f8d-aa0d-0af761b5149e" providerId="ADAL" clId="{E94B072E-1637-430B-8001-18FBEC982CD7}" dt="2021-03-09T10:42:57.355" v="35" actId="478"/>
          <ac:graphicFrameMkLst>
            <pc:docMk/>
            <pc:sldMk cId="2734437637" sldId="321"/>
            <ac:graphicFrameMk id="3" creationId="{0796AE1D-7ED9-4BF6-A71A-6EB89DC72FA1}"/>
          </ac:graphicFrameMkLst>
        </pc:graphicFrameChg>
      </pc:sldChg>
      <pc:sldChg chg="modSp">
        <pc:chgData name="Huws, Rhys" userId="21c193d3-9a32-4f8d-aa0d-0af761b5149e" providerId="ADAL" clId="{E94B072E-1637-430B-8001-18FBEC982CD7}" dt="2021-03-09T10:24:09.701" v="23" actId="20577"/>
        <pc:sldMkLst>
          <pc:docMk/>
          <pc:sldMk cId="3388813054" sldId="335"/>
        </pc:sldMkLst>
        <pc:spChg chg="mod">
          <ac:chgData name="Huws, Rhys" userId="21c193d3-9a32-4f8d-aa0d-0af761b5149e" providerId="ADAL" clId="{E94B072E-1637-430B-8001-18FBEC982CD7}" dt="2021-03-09T10:24:09.701" v="23" actId="20577"/>
          <ac:spMkLst>
            <pc:docMk/>
            <pc:sldMk cId="3388813054" sldId="335"/>
            <ac:spMk id="6" creationId="{8FE6E631-33AE-4BF8-9811-2508E556599F}"/>
          </ac:spMkLst>
        </pc:spChg>
      </pc:sldChg>
      <pc:sldChg chg="modSp">
        <pc:chgData name="Huws, Rhys" userId="21c193d3-9a32-4f8d-aa0d-0af761b5149e" providerId="ADAL" clId="{E94B072E-1637-430B-8001-18FBEC982CD7}" dt="2021-03-09T10:31:41.907" v="26" actId="20577"/>
        <pc:sldMkLst>
          <pc:docMk/>
          <pc:sldMk cId="3250487785" sldId="336"/>
        </pc:sldMkLst>
        <pc:spChg chg="mod">
          <ac:chgData name="Huws, Rhys" userId="21c193d3-9a32-4f8d-aa0d-0af761b5149e" providerId="ADAL" clId="{E94B072E-1637-430B-8001-18FBEC982CD7}" dt="2021-03-09T10:31:41.907" v="26" actId="20577"/>
          <ac:spMkLst>
            <pc:docMk/>
            <pc:sldMk cId="3250487785" sldId="336"/>
            <ac:spMk id="6" creationId="{8FE6E631-33AE-4BF8-9811-2508E556599F}"/>
          </ac:spMkLst>
        </pc:spChg>
      </pc:sldChg>
      <pc:sldChg chg="modSp">
        <pc:chgData name="Huws, Rhys" userId="21c193d3-9a32-4f8d-aa0d-0af761b5149e" providerId="ADAL" clId="{E94B072E-1637-430B-8001-18FBEC982CD7}" dt="2021-03-09T10:32:30.914" v="29" actId="20577"/>
        <pc:sldMkLst>
          <pc:docMk/>
          <pc:sldMk cId="896695851" sldId="357"/>
        </pc:sldMkLst>
        <pc:spChg chg="mod">
          <ac:chgData name="Huws, Rhys" userId="21c193d3-9a32-4f8d-aa0d-0af761b5149e" providerId="ADAL" clId="{E94B072E-1637-430B-8001-18FBEC982CD7}" dt="2021-03-09T10:32:30.914" v="29" actId="20577"/>
          <ac:spMkLst>
            <pc:docMk/>
            <pc:sldMk cId="896695851" sldId="357"/>
            <ac:spMk id="3" creationId="{46E60C1A-DF51-4E6A-A202-B5426F654C49}"/>
          </ac:spMkLst>
        </pc:spChg>
      </pc:sldChg>
      <pc:sldChg chg="modSp ord">
        <pc:chgData name="Huws, Rhys" userId="21c193d3-9a32-4f8d-aa0d-0af761b5149e" providerId="ADAL" clId="{E94B072E-1637-430B-8001-18FBEC982CD7}" dt="2021-03-09T10:22:48.133" v="18"/>
        <pc:sldMkLst>
          <pc:docMk/>
          <pc:sldMk cId="3022929963" sldId="464"/>
        </pc:sldMkLst>
        <pc:spChg chg="mod">
          <ac:chgData name="Huws, Rhys" userId="21c193d3-9a32-4f8d-aa0d-0af761b5149e" providerId="ADAL" clId="{E94B072E-1637-430B-8001-18FBEC982CD7}" dt="2021-03-09T10:22:41.361" v="17" actId="20577"/>
          <ac:spMkLst>
            <pc:docMk/>
            <pc:sldMk cId="3022929963" sldId="464"/>
            <ac:spMk id="3" creationId="{1B3AF4CA-F8B8-45C9-96ED-EB3132EF803D}"/>
          </ac:spMkLst>
        </pc:spChg>
      </pc:sldChg>
    </pc:docChg>
  </pc:docChgLst>
  <pc:docChgLst>
    <pc:chgData name="Huws, Rhys" userId="21c193d3-9a32-4f8d-aa0d-0af761b5149e" providerId="ADAL" clId="{62679EE5-28C1-4FAD-8E93-765541932555}"/>
    <pc:docChg chg="undo custSel modSld">
      <pc:chgData name="Huws, Rhys" userId="21c193d3-9a32-4f8d-aa0d-0af761b5149e" providerId="ADAL" clId="{62679EE5-28C1-4FAD-8E93-765541932555}" dt="2021-03-16T18:16:47.334" v="79" actId="732"/>
      <pc:docMkLst>
        <pc:docMk/>
      </pc:docMkLst>
      <pc:sldChg chg="modSp">
        <pc:chgData name="Huws, Rhys" userId="21c193d3-9a32-4f8d-aa0d-0af761b5149e" providerId="ADAL" clId="{62679EE5-28C1-4FAD-8E93-765541932555}" dt="2021-03-09T19:55:54.529" v="17" actId="20577"/>
        <pc:sldMkLst>
          <pc:docMk/>
          <pc:sldMk cId="4052991497" sldId="300"/>
        </pc:sldMkLst>
        <pc:spChg chg="mod">
          <ac:chgData name="Huws, Rhys" userId="21c193d3-9a32-4f8d-aa0d-0af761b5149e" providerId="ADAL" clId="{62679EE5-28C1-4FAD-8E93-765541932555}" dt="2021-03-09T19:55:54.529" v="17" actId="20577"/>
          <ac:spMkLst>
            <pc:docMk/>
            <pc:sldMk cId="4052991497" sldId="300"/>
            <ac:spMk id="2" creationId="{DFFE3806-34E3-4311-AA17-48D05FA99E0E}"/>
          </ac:spMkLst>
        </pc:spChg>
      </pc:sldChg>
      <pc:sldChg chg="addSp delSp modSp">
        <pc:chgData name="Huws, Rhys" userId="21c193d3-9a32-4f8d-aa0d-0af761b5149e" providerId="ADAL" clId="{62679EE5-28C1-4FAD-8E93-765541932555}" dt="2021-03-16T18:16:47.334" v="79" actId="732"/>
        <pc:sldMkLst>
          <pc:docMk/>
          <pc:sldMk cId="1301022786" sldId="319"/>
        </pc:sldMkLst>
        <pc:picChg chg="del mod modCrop">
          <ac:chgData name="Huws, Rhys" userId="21c193d3-9a32-4f8d-aa0d-0af761b5149e" providerId="ADAL" clId="{62679EE5-28C1-4FAD-8E93-765541932555}" dt="2021-03-16T18:03:45.019" v="39" actId="478"/>
          <ac:picMkLst>
            <pc:docMk/>
            <pc:sldMk cId="1301022786" sldId="319"/>
            <ac:picMk id="2" creationId="{ECD2C010-3C2F-436C-9B75-B2753260875D}"/>
          </ac:picMkLst>
        </pc:picChg>
        <pc:picChg chg="del mod">
          <ac:chgData name="Huws, Rhys" userId="21c193d3-9a32-4f8d-aa0d-0af761b5149e" providerId="ADAL" clId="{62679EE5-28C1-4FAD-8E93-765541932555}" dt="2021-03-16T18:03:43.715" v="38" actId="478"/>
          <ac:picMkLst>
            <pc:docMk/>
            <pc:sldMk cId="1301022786" sldId="319"/>
            <ac:picMk id="3" creationId="{2FD2340B-2B13-4173-A95A-260A6243DF7F}"/>
          </ac:picMkLst>
        </pc:picChg>
        <pc:picChg chg="add del mod modCrop">
          <ac:chgData name="Huws, Rhys" userId="21c193d3-9a32-4f8d-aa0d-0af761b5149e" providerId="ADAL" clId="{62679EE5-28C1-4FAD-8E93-765541932555}" dt="2021-03-16T18:09:43.429" v="60" actId="478"/>
          <ac:picMkLst>
            <pc:docMk/>
            <pc:sldMk cId="1301022786" sldId="319"/>
            <ac:picMk id="7" creationId="{832CE0D5-7ADD-4DF2-9EA8-D07C822154D6}"/>
          </ac:picMkLst>
        </pc:picChg>
        <pc:picChg chg="add mod modCrop">
          <ac:chgData name="Huws, Rhys" userId="21c193d3-9a32-4f8d-aa0d-0af761b5149e" providerId="ADAL" clId="{62679EE5-28C1-4FAD-8E93-765541932555}" dt="2021-03-16T18:16:47.334" v="79" actId="732"/>
          <ac:picMkLst>
            <pc:docMk/>
            <pc:sldMk cId="1301022786" sldId="319"/>
            <ac:picMk id="9" creationId="{E208ACD0-55BB-4A2F-B6FC-223D8B2F451B}"/>
          </ac:picMkLst>
        </pc:picChg>
        <pc:picChg chg="add mod modCrop">
          <ac:chgData name="Huws, Rhys" userId="21c193d3-9a32-4f8d-aa0d-0af761b5149e" providerId="ADAL" clId="{62679EE5-28C1-4FAD-8E93-765541932555}" dt="2021-03-16T18:16:30.528" v="72" actId="732"/>
          <ac:picMkLst>
            <pc:docMk/>
            <pc:sldMk cId="1301022786" sldId="319"/>
            <ac:picMk id="11" creationId="{E1DAAB72-9DCC-4E12-A93E-3C15481420C8}"/>
          </ac:picMkLst>
        </pc:picChg>
      </pc:sldChg>
      <pc:sldChg chg="delSp delAnim modAnim">
        <pc:chgData name="Huws, Rhys" userId="21c193d3-9a32-4f8d-aa0d-0af761b5149e" providerId="ADAL" clId="{62679EE5-28C1-4FAD-8E93-765541932555}" dt="2021-03-09T19:54:11.093" v="12" actId="478"/>
        <pc:sldMkLst>
          <pc:docMk/>
          <pc:sldMk cId="2665672905" sldId="460"/>
        </pc:sldMkLst>
        <pc:picChg chg="del">
          <ac:chgData name="Huws, Rhys" userId="21c193d3-9a32-4f8d-aa0d-0af761b5149e" providerId="ADAL" clId="{62679EE5-28C1-4FAD-8E93-765541932555}" dt="2021-03-09T19:54:11.093" v="12" actId="478"/>
          <ac:picMkLst>
            <pc:docMk/>
            <pc:sldMk cId="2665672905" sldId="460"/>
            <ac:picMk id="4" creationId="{8E4FCBDD-813F-418F-A4CA-C325646D5141}"/>
          </ac:picMkLst>
        </pc:picChg>
      </pc:sldChg>
      <pc:sldChg chg="modSp">
        <pc:chgData name="Huws, Rhys" userId="21c193d3-9a32-4f8d-aa0d-0af761b5149e" providerId="ADAL" clId="{62679EE5-28C1-4FAD-8E93-765541932555}" dt="2021-03-09T19:52:53.567" v="10"/>
        <pc:sldMkLst>
          <pc:docMk/>
          <pc:sldMk cId="1640171531" sldId="463"/>
        </pc:sldMkLst>
        <pc:spChg chg="mod">
          <ac:chgData name="Huws, Rhys" userId="21c193d3-9a32-4f8d-aa0d-0af761b5149e" providerId="ADAL" clId="{62679EE5-28C1-4FAD-8E93-765541932555}" dt="2021-03-09T19:52:53.567" v="10"/>
          <ac:spMkLst>
            <pc:docMk/>
            <pc:sldMk cId="1640171531" sldId="463"/>
            <ac:spMk id="3" creationId="{3A826602-44E9-4C0C-9CC1-7972B8430794}"/>
          </ac:spMkLst>
        </pc:spChg>
      </pc:sldChg>
    </pc:docChg>
  </pc:docChgLst>
  <pc:docChgLst>
    <pc:chgData name="Barfoot, Christopher" userId="88e2dc37-e058-4a2e-9976-3b58bc89b1da" providerId="ADAL" clId="{B9B02EC6-C6C9-4712-8DB6-632FE8179F95}"/>
    <pc:docChg chg="addSld delSld modSld">
      <pc:chgData name="Barfoot, Christopher" userId="88e2dc37-e058-4a2e-9976-3b58bc89b1da" providerId="ADAL" clId="{B9B02EC6-C6C9-4712-8DB6-632FE8179F95}" dt="2021-12-16T15:03:26.616" v="8" actId="47"/>
      <pc:docMkLst>
        <pc:docMk/>
      </pc:docMkLst>
      <pc:sldChg chg="modSp mod">
        <pc:chgData name="Barfoot, Christopher" userId="88e2dc37-e058-4a2e-9976-3b58bc89b1da" providerId="ADAL" clId="{B9B02EC6-C6C9-4712-8DB6-632FE8179F95}" dt="2021-12-16T14:48:05.431" v="1" actId="1076"/>
        <pc:sldMkLst>
          <pc:docMk/>
          <pc:sldMk cId="508971261" sldId="256"/>
        </pc:sldMkLst>
        <pc:spChg chg="mod">
          <ac:chgData name="Barfoot, Christopher" userId="88e2dc37-e058-4a2e-9976-3b58bc89b1da" providerId="ADAL" clId="{B9B02EC6-C6C9-4712-8DB6-632FE8179F95}" dt="2021-12-16T14:48:05.431" v="1" actId="1076"/>
          <ac:spMkLst>
            <pc:docMk/>
            <pc:sldMk cId="508971261" sldId="256"/>
            <ac:spMk id="8" creationId="{768E4465-F1DC-460B-BC50-20BEB80F9902}"/>
          </ac:spMkLst>
        </pc:spChg>
      </pc:sldChg>
      <pc:sldChg chg="add del">
        <pc:chgData name="Barfoot, Christopher" userId="88e2dc37-e058-4a2e-9976-3b58bc89b1da" providerId="ADAL" clId="{B9B02EC6-C6C9-4712-8DB6-632FE8179F95}" dt="2021-12-16T15:03:26.616" v="8" actId="47"/>
        <pc:sldMkLst>
          <pc:docMk/>
          <pc:sldMk cId="2896650676" sldId="302"/>
        </pc:sldMkLst>
      </pc:sldChg>
      <pc:sldChg chg="add del">
        <pc:chgData name="Barfoot, Christopher" userId="88e2dc37-e058-4a2e-9976-3b58bc89b1da" providerId="ADAL" clId="{B9B02EC6-C6C9-4712-8DB6-632FE8179F95}" dt="2021-12-16T15:03:26.616" v="8" actId="47"/>
        <pc:sldMkLst>
          <pc:docMk/>
          <pc:sldMk cId="1228348013" sldId="310"/>
        </pc:sldMkLst>
      </pc:sldChg>
      <pc:sldChg chg="add del">
        <pc:chgData name="Barfoot, Christopher" userId="88e2dc37-e058-4a2e-9976-3b58bc89b1da" providerId="ADAL" clId="{B9B02EC6-C6C9-4712-8DB6-632FE8179F95}" dt="2021-12-16T15:03:26.616" v="8" actId="47"/>
        <pc:sldMkLst>
          <pc:docMk/>
          <pc:sldMk cId="441937030" sldId="318"/>
        </pc:sldMkLst>
      </pc:sldChg>
      <pc:sldChg chg="del">
        <pc:chgData name="Barfoot, Christopher" userId="88e2dc37-e058-4a2e-9976-3b58bc89b1da" providerId="ADAL" clId="{B9B02EC6-C6C9-4712-8DB6-632FE8179F95}" dt="2021-12-16T14:50:53.127" v="3" actId="47"/>
        <pc:sldMkLst>
          <pc:docMk/>
          <pc:sldMk cId="2734437637" sldId="321"/>
        </pc:sldMkLst>
      </pc:sldChg>
      <pc:sldChg chg="add del">
        <pc:chgData name="Barfoot, Christopher" userId="88e2dc37-e058-4a2e-9976-3b58bc89b1da" providerId="ADAL" clId="{B9B02EC6-C6C9-4712-8DB6-632FE8179F95}" dt="2021-12-16T14:55:44.399" v="7" actId="47"/>
        <pc:sldMkLst>
          <pc:docMk/>
          <pc:sldMk cId="3775335939" sldId="330"/>
        </pc:sldMkLst>
      </pc:sldChg>
      <pc:sldChg chg="add del">
        <pc:chgData name="Barfoot, Christopher" userId="88e2dc37-e058-4a2e-9976-3b58bc89b1da" providerId="ADAL" clId="{B9B02EC6-C6C9-4712-8DB6-632FE8179F95}" dt="2021-12-16T15:03:26.616" v="8" actId="47"/>
        <pc:sldMkLst>
          <pc:docMk/>
          <pc:sldMk cId="201005006" sldId="331"/>
        </pc:sldMkLst>
      </pc:sldChg>
      <pc:sldChg chg="del">
        <pc:chgData name="Barfoot, Christopher" userId="88e2dc37-e058-4a2e-9976-3b58bc89b1da" providerId="ADAL" clId="{B9B02EC6-C6C9-4712-8DB6-632FE8179F95}" dt="2021-12-16T14:48:59.274" v="2" actId="47"/>
        <pc:sldMkLst>
          <pc:docMk/>
          <pc:sldMk cId="1407082411" sldId="337"/>
        </pc:sldMkLst>
      </pc:sldChg>
      <pc:sldChg chg="add del">
        <pc:chgData name="Barfoot, Christopher" userId="88e2dc37-e058-4a2e-9976-3b58bc89b1da" providerId="ADAL" clId="{B9B02EC6-C6C9-4712-8DB6-632FE8179F95}" dt="2021-12-16T15:03:26.616" v="8" actId="47"/>
        <pc:sldMkLst>
          <pc:docMk/>
          <pc:sldMk cId="2787293322" sldId="346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32028209" sldId="348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2353886" sldId="349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15269472" sldId="350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455897600" sldId="351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498459332" sldId="353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337376142" sldId="354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528157064" sldId="355"/>
        </pc:sldMkLst>
      </pc:sldChg>
      <pc:sldChg chg="del">
        <pc:chgData name="Barfoot, Christopher" userId="88e2dc37-e058-4a2e-9976-3b58bc89b1da" providerId="ADAL" clId="{B9B02EC6-C6C9-4712-8DB6-632FE8179F95}" dt="2021-12-16T14:50:53.127" v="3" actId="47"/>
        <pc:sldMkLst>
          <pc:docMk/>
          <pc:sldMk cId="1117383722" sldId="356"/>
        </pc:sldMkLst>
      </pc:sldChg>
      <pc:sldChg chg="add">
        <pc:chgData name="Barfoot, Christopher" userId="88e2dc37-e058-4a2e-9976-3b58bc89b1da" providerId="ADAL" clId="{B9B02EC6-C6C9-4712-8DB6-632FE8179F95}" dt="2021-12-16T14:54:14.831" v="4"/>
        <pc:sldMkLst>
          <pc:docMk/>
          <pc:sldMk cId="3300912087" sldId="356"/>
        </pc:sldMkLst>
      </pc:sldChg>
      <pc:sldChg chg="modSp add mod">
        <pc:chgData name="Barfoot, Christopher" userId="88e2dc37-e058-4a2e-9976-3b58bc89b1da" providerId="ADAL" clId="{B9B02EC6-C6C9-4712-8DB6-632FE8179F95}" dt="2021-12-16T14:54:33.403" v="6" actId="1076"/>
        <pc:sldMkLst>
          <pc:docMk/>
          <pc:sldMk cId="3825926088" sldId="465"/>
        </pc:sldMkLst>
        <pc:spChg chg="mod">
          <ac:chgData name="Barfoot, Christopher" userId="88e2dc37-e058-4a2e-9976-3b58bc89b1da" providerId="ADAL" clId="{B9B02EC6-C6C9-4712-8DB6-632FE8179F95}" dt="2021-12-16T14:54:33.403" v="6" actId="1076"/>
          <ac:spMkLst>
            <pc:docMk/>
            <pc:sldMk cId="3825926088" sldId="465"/>
            <ac:spMk id="8" creationId="{768E4465-F1DC-460B-BC50-20BEB80F9902}"/>
          </ac:spMkLst>
        </pc:spChg>
      </pc:sldChg>
      <pc:sldChg chg="add del">
        <pc:chgData name="Barfoot, Christopher" userId="88e2dc37-e058-4a2e-9976-3b58bc89b1da" providerId="ADAL" clId="{B9B02EC6-C6C9-4712-8DB6-632FE8179F95}" dt="2021-12-16T15:03:26.616" v="8" actId="47"/>
        <pc:sldMkLst>
          <pc:docMk/>
          <pc:sldMk cId="2537051233" sldId="466"/>
        </pc:sldMkLst>
      </pc:sldChg>
    </pc:docChg>
  </pc:docChgLst>
  <pc:docChgLst>
    <pc:chgData name="Barfoot, Christopher" userId="88e2dc37-e058-4a2e-9976-3b58bc89b1da" providerId="ADAL" clId="{8CA20CDF-1C16-4978-8C8B-B81EF2A9DBAB}"/>
    <pc:docChg chg="modSld">
      <pc:chgData name="Barfoot, Christopher" userId="88e2dc37-e058-4a2e-9976-3b58bc89b1da" providerId="ADAL" clId="{8CA20CDF-1C16-4978-8C8B-B81EF2A9DBAB}" dt="2021-12-17T10:52:17.334" v="19" actId="1076"/>
      <pc:docMkLst>
        <pc:docMk/>
      </pc:docMkLst>
      <pc:sldChg chg="modSp mod">
        <pc:chgData name="Barfoot, Christopher" userId="88e2dc37-e058-4a2e-9976-3b58bc89b1da" providerId="ADAL" clId="{8CA20CDF-1C16-4978-8C8B-B81EF2A9DBAB}" dt="2021-12-17T10:50:39.750" v="3" actId="6549"/>
        <pc:sldMkLst>
          <pc:docMk/>
          <pc:sldMk cId="3357169510" sldId="332"/>
        </pc:sldMkLst>
        <pc:spChg chg="mod">
          <ac:chgData name="Barfoot, Christopher" userId="88e2dc37-e058-4a2e-9976-3b58bc89b1da" providerId="ADAL" clId="{8CA20CDF-1C16-4978-8C8B-B81EF2A9DBAB}" dt="2021-12-17T10:50:39.750" v="3" actId="6549"/>
          <ac:spMkLst>
            <pc:docMk/>
            <pc:sldMk cId="3357169510" sldId="332"/>
            <ac:spMk id="3" creationId="{00000000-0000-0000-0000-000000000000}"/>
          </ac:spMkLst>
        </pc:spChg>
      </pc:sldChg>
      <pc:sldChg chg="modSp mod">
        <pc:chgData name="Barfoot, Christopher" userId="88e2dc37-e058-4a2e-9976-3b58bc89b1da" providerId="ADAL" clId="{8CA20CDF-1C16-4978-8C8B-B81EF2A9DBAB}" dt="2021-12-17T10:51:21.406" v="8" actId="20577"/>
        <pc:sldMkLst>
          <pc:docMk/>
          <pc:sldMk cId="3388813054" sldId="335"/>
        </pc:sldMkLst>
        <pc:spChg chg="mod">
          <ac:chgData name="Barfoot, Christopher" userId="88e2dc37-e058-4a2e-9976-3b58bc89b1da" providerId="ADAL" clId="{8CA20CDF-1C16-4978-8C8B-B81EF2A9DBAB}" dt="2021-12-17T10:51:21.406" v="8" actId="20577"/>
          <ac:spMkLst>
            <pc:docMk/>
            <pc:sldMk cId="3388813054" sldId="335"/>
            <ac:spMk id="6" creationId="{8FE6E631-33AE-4BF8-9811-2508E556599F}"/>
          </ac:spMkLst>
        </pc:spChg>
      </pc:sldChg>
      <pc:sldChg chg="modSp mod">
        <pc:chgData name="Barfoot, Christopher" userId="88e2dc37-e058-4a2e-9976-3b58bc89b1da" providerId="ADAL" clId="{8CA20CDF-1C16-4978-8C8B-B81EF2A9DBAB}" dt="2021-12-17T10:51:37.680" v="14" actId="6549"/>
        <pc:sldMkLst>
          <pc:docMk/>
          <pc:sldMk cId="2385934527" sldId="340"/>
        </pc:sldMkLst>
        <pc:spChg chg="mod">
          <ac:chgData name="Barfoot, Christopher" userId="88e2dc37-e058-4a2e-9976-3b58bc89b1da" providerId="ADAL" clId="{8CA20CDF-1C16-4978-8C8B-B81EF2A9DBAB}" dt="2021-12-17T10:51:37.680" v="14" actId="6549"/>
          <ac:spMkLst>
            <pc:docMk/>
            <pc:sldMk cId="2385934527" sldId="340"/>
            <ac:spMk id="6" creationId="{8FE6E631-33AE-4BF8-9811-2508E556599F}"/>
          </ac:spMkLst>
        </pc:spChg>
      </pc:sldChg>
      <pc:sldChg chg="modSp mod">
        <pc:chgData name="Barfoot, Christopher" userId="88e2dc37-e058-4a2e-9976-3b58bc89b1da" providerId="ADAL" clId="{8CA20CDF-1C16-4978-8C8B-B81EF2A9DBAB}" dt="2021-12-17T10:50:10.180" v="2" actId="1076"/>
        <pc:sldMkLst>
          <pc:docMk/>
          <pc:sldMk cId="455897600" sldId="351"/>
        </pc:sldMkLst>
        <pc:spChg chg="mod">
          <ac:chgData name="Barfoot, Christopher" userId="88e2dc37-e058-4a2e-9976-3b58bc89b1da" providerId="ADAL" clId="{8CA20CDF-1C16-4978-8C8B-B81EF2A9DBAB}" dt="2021-12-17T10:50:05.135" v="1" actId="6549"/>
          <ac:spMkLst>
            <pc:docMk/>
            <pc:sldMk cId="455897600" sldId="351"/>
            <ac:spMk id="6" creationId="{6B414B8F-37D7-44B7-B110-F3C7F1F106EF}"/>
          </ac:spMkLst>
        </pc:spChg>
        <pc:picChg chg="mod">
          <ac:chgData name="Barfoot, Christopher" userId="88e2dc37-e058-4a2e-9976-3b58bc89b1da" providerId="ADAL" clId="{8CA20CDF-1C16-4978-8C8B-B81EF2A9DBAB}" dt="2021-12-17T10:50:10.180" v="2" actId="1076"/>
          <ac:picMkLst>
            <pc:docMk/>
            <pc:sldMk cId="455897600" sldId="351"/>
            <ac:picMk id="5" creationId="{3977B3BE-D9FB-4E69-8DB4-E580DB76D954}"/>
          </ac:picMkLst>
        </pc:picChg>
      </pc:sldChg>
      <pc:sldChg chg="modSp mod">
        <pc:chgData name="Barfoot, Christopher" userId="88e2dc37-e058-4a2e-9976-3b58bc89b1da" providerId="ADAL" clId="{8CA20CDF-1C16-4978-8C8B-B81EF2A9DBAB}" dt="2021-12-17T10:52:17.334" v="19" actId="1076"/>
        <pc:sldMkLst>
          <pc:docMk/>
          <pc:sldMk cId="1203279855" sldId="363"/>
        </pc:sldMkLst>
        <pc:spChg chg="mod">
          <ac:chgData name="Barfoot, Christopher" userId="88e2dc37-e058-4a2e-9976-3b58bc89b1da" providerId="ADAL" clId="{8CA20CDF-1C16-4978-8C8B-B81EF2A9DBAB}" dt="2021-12-17T10:52:17.334" v="19" actId="1076"/>
          <ac:spMkLst>
            <pc:docMk/>
            <pc:sldMk cId="1203279855" sldId="363"/>
            <ac:spMk id="2" creationId="{64AF577C-15EA-4CCC-92C2-FA72C4D316E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0FBE1-B2BE-4644-9A79-8E234D21AC4A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36931-8A55-4E8B-8207-8C1889BB13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393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 b="0" i="0"/>
            </a:pPr>
            <a:fld id="{7645098D-59D0-4BFA-BDB4-5E07E4CB907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395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 b="0" i="0"/>
            </a:pPr>
            <a:fld id="{F291DA20-2B6C-40E9-B3D4-8F4FC0334E6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395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 b="0" i="0"/>
            </a:pPr>
            <a:fld id="{057956C9-1648-4C07-9D0C-C5CBFCF1D41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50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 b="0" i="0"/>
            </a:pPr>
            <a:fld id="{768714B9-033A-4713-94B8-B0103CDC96D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303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 b="0" i="0"/>
            </a:pPr>
            <a:r>
              <a:rPr lang="1106" dirty="0"/>
              <a:t>Y gair gorchymyn yn y cwestiynau hyn yw 'trafodwch'. Tanlinellwch bwyslais y gosodiad ac unrhyw 'reolau' (fel gorfod rhoi </a:t>
            </a:r>
            <a:r>
              <a:rPr lang="1106" u="sng" dirty="0"/>
              <a:t>mwy nag un safbwynt</a:t>
            </a:r>
            <a:r>
              <a:rPr lang="1106" dirty="0"/>
              <a:t> a gwneud yn siŵr eich bod chi'n canolbwyntio ar </a:t>
            </a:r>
            <a:r>
              <a:rPr lang="1106" u="sng" dirty="0"/>
              <a:t>syniadau crefyddol</a:t>
            </a:r>
            <a:r>
              <a:rPr lang="1106" dirty="0"/>
              <a:t> (TGAU ASTUDIAETHAU CREFYDDOL YW HWN, WEDI'R CWBL).  </a:t>
            </a:r>
          </a:p>
          <a:p>
            <a:endParaRPr lang="en-GB" dirty="0"/>
          </a:p>
          <a:p>
            <a:pPr>
              <a:defRPr b="0" i="0"/>
            </a:pPr>
            <a:r>
              <a:rPr lang="1106" dirty="0"/>
              <a:t>Mewn ateb hir, mae cysylltu syniadau tebyg neu ddangos lle rydych chi'n newid i ddadl wahanol neu ddadl arall yn bwysig iawn oherwydd ei fod yn gwneud i'r ateb lifo'n dda. Gweler y cysyllteiriau ar y sleid. Ceisiwch ddefnyddio rhai ohonyn nhw yn eich ateb. Noder mai dim ond enghreifftiau yw'r rhain. Mae llawer mwy o gysyllteiriau y gallech chi eu defnyddio.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 b="0" i="0"/>
            </a:pPr>
            <a:fld id="{B829E04B-62FF-4A3C-837F-6C8483388481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04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1" r="127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77272"/>
            <a:ext cx="792088" cy="79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5956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Eduqas_Powerpoint_Templates_for PPT-1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278740" y="569174"/>
            <a:ext cx="476951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kern="1100" spc="-30">
                <a:solidFill>
                  <a:schemeClr val="bg1"/>
                </a:solidFill>
                <a:latin typeface="Gotham Rounded Book"/>
                <a:cs typeface="Gotham Rounded Book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00167410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0929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49950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2830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0813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:\Tools and Systems\Educational Support\Marketing and Communications\Jay\Banners\Power Point\cbac-POWERPOINThead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-56278"/>
            <a:ext cx="9169400" cy="133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6875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4"/>
          <a:stretch>
            <a:fillRect/>
          </a:stretch>
        </p:blipFill>
        <p:spPr bwMode="auto">
          <a:xfrm>
            <a:off x="0" y="0"/>
            <a:ext cx="9144000" cy="5805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526" y="5928233"/>
            <a:ext cx="700998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42395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2894120"/>
            <a:ext cx="8229600" cy="32320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>
                <a:solidFill>
                  <a:srgbClr val="DF3C0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deitl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dolor sit amet, consectetuer adipiscing elit. Aenean commodo ligula eget dolor. Aenean massa</a:t>
            </a:r>
            <a:r>
              <a:rPr kumimoji="0" lang="en-GB" sz="1800" b="0" i="0" u="none" strike="noStrike" kern="1200" cap="none" spc="0" normalizeH="0" baseline="3000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800" b="0" i="0" u="none" strike="noStrike" kern="1200" cap="none" spc="0" normalizeH="0" baseline="30000" noProof="0">
                <a:ln>
                  <a:noFill/>
                </a:ln>
                <a:solidFill>
                  <a:srgbClr val="5A5A59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endParaRPr kumimoji="0" lang="en-GB" sz="1400" b="0" i="0" u="none" strike="noStrike" kern="1200" cap="none" spc="0" normalizeH="0" baseline="30000" noProof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deitl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400" b="0" i="0" u="none" strike="noStrike" kern="1200" cap="none" spc="0" normalizeH="0" baseline="30000" noProof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DF3C06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deitl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dolor sit amet, consectetuer adipiscing elit. Aenean commodo ligula eget dolor. Aenean massa</a:t>
            </a:r>
            <a:r>
              <a:rPr kumimoji="0" lang="en-GB" sz="1800" b="0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liss-Light"/>
                <a:ea typeface="ＭＳ Ｐゴシック" pitchFamily="1" charset="-128"/>
                <a:cs typeface="Bliss-Light"/>
              </a:rPr>
              <a:t>. 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/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r>
              <a:rPr lang="en-US" err="1"/>
              <a:t>Teitl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r>
              <a:rPr lang="en-US" sz="3200" kern="1100" spc="-50" err="1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 2 | Title 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18682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4"/>
          <a:stretch>
            <a:fillRect/>
          </a:stretch>
        </p:blipFill>
        <p:spPr bwMode="auto">
          <a:xfrm>
            <a:off x="0" y="0"/>
            <a:ext cx="9144000" cy="5805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Picture 8" descr="Z:\Pictures\logos\WJEC_Logo_RGB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155" y="5928233"/>
            <a:ext cx="701740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240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Y:\Tools and Systems\Educational Support\Marketing and Communications\Jay\Banners\Power Point\EDUQAS-POWERPOINThead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130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46655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66969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99098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18150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57760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72170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Eduqas_Powerpoint_Templates_for PPT-1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278740" y="569174"/>
            <a:ext cx="476951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kern="1100" spc="-30">
                <a:solidFill>
                  <a:schemeClr val="bg1"/>
                </a:solidFill>
                <a:latin typeface="Gotham Rounded Book"/>
                <a:cs typeface="Gotham Rounded Book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32895017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CEC97-3610-4BC3-9863-84860970E407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9FF0E-3B88-4BA3-99B1-B148A18A82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2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60" r:id="rId10"/>
    <p:sldLayoutId id="2147483656" r:id="rId11"/>
    <p:sldLayoutId id="2147483657" r:id="rId12"/>
    <p:sldLayoutId id="2147483658" r:id="rId13"/>
    <p:sldLayoutId id="2147483659" r:id="rId14"/>
    <p:sldLayoutId id="2147483663" r:id="rId15"/>
    <p:sldLayoutId id="2147483664" r:id="rId16"/>
    <p:sldLayoutId id="2147483665" r:id="rId17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Pa%20adnodd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Pa%20adnodd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bac.co.uk/cymwysterau/astudiaethau-crefyddol-tgau/#tab_pastpapers" TargetMode="External"/><Relationship Id="rId7" Type="http://schemas.openxmlformats.org/officeDocument/2006/relationships/hyperlink" Target="https://www.cbac.co.uk/cymwysterau/astudiaethau-crefyddol-tgau/?sub_nav_level=training-materials#tab_trainin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oer.wjec.co.uk/Pages/ProjectByArgs.aspx?subId=57&amp;lvlId=2" TargetMode="External"/><Relationship Id="rId5" Type="http://schemas.openxmlformats.org/officeDocument/2006/relationships/hyperlink" Target="https://resources.wjec.co.uk/Pages/ResourceSingle.aspx?rIid=3410&amp;langChange=cy-GB" TargetMode="External"/><Relationship Id="rId4" Type="http://schemas.openxmlformats.org/officeDocument/2006/relationships/hyperlink" Target="https://www.cbac.co.uk/umbraco/surface/blobstorage/download?nodeId=885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TGAUAstudiaethauCrefyddol@cbac.co.u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526" y="5928233"/>
            <a:ext cx="700998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68E4465-F1DC-460B-BC50-20BEB80F9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025" y="2030915"/>
            <a:ext cx="7772400" cy="52364"/>
          </a:xfrm>
        </p:spPr>
        <p:txBody>
          <a:bodyPr>
            <a:normAutofit fontScale="90000"/>
          </a:bodyPr>
          <a:lstStyle/>
          <a:p>
            <a:pPr algn="l">
              <a:defRPr b="0" i="0"/>
            </a:pPr>
            <a:br>
              <a:rPr lang="110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TGAU Astudiaethau </a:t>
            </a: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Crefyddol CBAC</a:t>
            </a:r>
            <a:b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Trosolwg o'r cymhwyster</a:t>
            </a:r>
            <a:b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110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260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526" y="5928233"/>
            <a:ext cx="700998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68E4465-F1DC-460B-BC50-20BEB80F9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6216" y="2223421"/>
            <a:ext cx="7772400" cy="52364"/>
          </a:xfrm>
        </p:spPr>
        <p:txBody>
          <a:bodyPr>
            <a:normAutofit fontScale="90000"/>
          </a:bodyPr>
          <a:lstStyle/>
          <a:p>
            <a:pPr algn="l">
              <a:defRPr b="0" i="0"/>
            </a:pPr>
            <a:br>
              <a:rPr lang="110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</a:t>
            </a: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TGAU </a:t>
            </a:r>
            <a:br>
              <a:rPr lang="en-GB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Astudiaethau Crefyddol CBAC</a:t>
            </a:r>
            <a:r>
              <a:rPr lang="en-GB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b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Unedau 1, 2</a:t>
            </a:r>
            <a:r>
              <a:rPr lang="en-GB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</a:t>
            </a: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b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110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6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19" y="1412776"/>
            <a:ext cx="865825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Dylid darllen y PowerPoint hwn ar y cyd â'r PowerPoint trosolwg o'r cymhwyster. </a:t>
            </a:r>
            <a:endParaRPr lang="en-GB" sz="2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 b="0" i="0"/>
            </a:pPr>
            <a:r>
              <a:rPr lang="1106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Wrth i chi ymgymryd â'r hyfforddiant hwn, awgrymwn fod y dogfennau ychwanegol canlynol wrth law gennych: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 b="0" i="0"/>
            </a:pPr>
            <a:r>
              <a:rPr lang="1106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PAPURAU CWESTIYNAU A CHYNLLUNIAU MARCIO AR GYFER CYFRES UNED 1 2019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BANDIAU MARCIO AR GYFER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CWESTIYNAU (b), (c) ac (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ch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ARWEINIAD I'R ARHOLIAD CBAC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Y SAFLE ADOLYGU ARHOLIADAU AR-LEIN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DEUNYDD HYFFORDDI DPP BLAENOROL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98F4A4-050D-40AC-9967-D4B3E3ADC59C}"/>
              </a:ext>
            </a:extLst>
          </p:cNvPr>
          <p:cNvSpPr txBox="1"/>
          <p:nvPr/>
        </p:nvSpPr>
        <p:spPr>
          <a:xfrm>
            <a:off x="783431" y="257968"/>
            <a:ext cx="7577137" cy="90805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1106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Cyflwyniad</a:t>
            </a:r>
            <a:endParaRPr lang="1106" sz="40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16951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Casglu tystiolaeth addas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228600" y="1408310"/>
            <a:ext cx="85598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b="0" i="0"/>
            </a:pPr>
            <a:r>
              <a:rPr lang="1106" b="1" dirty="0"/>
              <a:t>Amcanion Asesu</a:t>
            </a:r>
          </a:p>
          <a:p>
            <a:endParaRPr lang="en-GB" b="1" dirty="0"/>
          </a:p>
          <a:p>
            <a:endParaRPr lang="en-GB" dirty="0"/>
          </a:p>
        </p:txBody>
      </p:sp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E208ACD0-55BB-4A2F-B6FC-223D8B2F4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437" y="2362199"/>
            <a:ext cx="5098562" cy="29956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DAAB72-9DCC-4E12-A93E-3C1548142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" y="2641637"/>
            <a:ext cx="4167861" cy="205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2278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12AF7AD-E6F9-4927-B4C5-0758E415D70F}"/>
              </a:ext>
            </a:extLst>
          </p:cNvPr>
          <p:cNvSpPr txBox="1"/>
          <p:nvPr/>
        </p:nvSpPr>
        <p:spPr>
          <a:xfrm>
            <a:off x="1109663" y="257418"/>
            <a:ext cx="7577137" cy="90805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1106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tystiolaeth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6E631-33AE-4BF8-9811-2508E556599F}"/>
              </a:ext>
            </a:extLst>
          </p:cNvPr>
          <p:cNvSpPr txBox="1"/>
          <p:nvPr/>
        </p:nvSpPr>
        <p:spPr>
          <a:xfrm>
            <a:off x="287524" y="1421160"/>
            <a:ext cx="85861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sz="2400" b="1" dirty="0">
                <a:latin typeface="Arial" panose="020B0604020202020204" pitchFamily="34" charset="0"/>
                <a:cs typeface="Arial" panose="020B0604020202020204" pitchFamily="34" charset="0"/>
              </a:rPr>
              <a:t>Pwrpas Asesu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Mae TGAU Astudiaethau Crefyddol yn cynnwys 2 Uned: Uned 1 ac Uned 2 NEU 3 (mae 3 ar gyfer Canolfannau Catholig)</a:t>
            </a: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Gellir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cyfnewid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Uned 1 ar gyfer Cwrs Byr neu ei chyfuno ag Uned 2 neu 3 ar gyfer Cwrs Llawn.</a:t>
            </a:r>
          </a:p>
          <a:p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Mae pob Uned wedi'i rhannu'n 2 ran: </a:t>
            </a: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Rhan A – Credoau, Dysgeidiaeth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ac Arferion Craidd</a:t>
            </a: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Rhan B – Ymatebion Crefyddol i Themâu Athronyddol (Uned 1), Ymatebion Crefyddol i Themâu Moesegol (Uned 2) ac Ymatebion Catholig i Themâu Moesegol (Uned 3).</a:t>
            </a:r>
          </a:p>
          <a:p>
            <a:endParaRPr lang="en-GB" sz="1600" b="1" dirty="0">
              <a:solidFill>
                <a:srgbClr val="FF0000"/>
              </a:solidFill>
            </a:endParaRP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Os byddwch yn dewis defnyddio cwestiynau 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 gyn-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bapurau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fel rhan o'ch tystiolaeth ar gyfer penderfynu ar 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y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Graddau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wedi’u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Pennu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gan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y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Ganolfan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mae’r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powerpoint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hwn yn cynnig arweiniad ar farcio'r gwahanol fathau o gwestiynau: 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(a), (b), (c) ac (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ch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).</a:t>
            </a:r>
            <a:endParaRPr lang="1106" sz="1600" b="1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en-GB" sz="1600" b="1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Mae'r mathau hyn o gwestiynau yn ymddangos yn Rhan A a Rhan B o bob Uned ac felly mae'r canllawiau'n gyffredinol ac nid ydynt yn benodol i bapur cwestiynau penodol. 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Mae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papur Uned 1 2019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wedi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cael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ei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ddefnyddio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i roi enghreifftiau o gwestiynau.</a:t>
            </a:r>
          </a:p>
          <a:p>
            <a:pPr lvl="0"/>
            <a:endParaRPr lang="en-GB" sz="1600" b="1" dirty="0"/>
          </a:p>
          <a:p>
            <a:pPr lvl="0"/>
            <a:endParaRPr lang="en-GB" sz="2000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8423943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7A8DB-BB16-4662-BACF-BC7F5FC83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1106"/>
              <a:t>I'ch Atgoffa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26602-44E9-4C0C-9CC1-7972B8430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379" y="1311442"/>
            <a:ext cx="8867274" cy="5414211"/>
          </a:xfrm>
        </p:spPr>
        <p:txBody>
          <a:bodyPr>
            <a:normAutofit fontScale="90000" lnSpcReduction="20000"/>
          </a:bodyPr>
          <a:lstStyle/>
          <a:p>
            <a:endParaRPr lang="en-GB" sz="1600" dirty="0"/>
          </a:p>
          <a:p>
            <a:pPr>
              <a:defRPr b="0" i="0"/>
            </a:pPr>
            <a:r>
              <a:rPr lang="1106" sz="1500" dirty="0"/>
              <a:t>Mae cbac yn gweithredu polisi marcio cadarnhaol, felly </a:t>
            </a:r>
            <a:r>
              <a:rPr lang="en-GB" sz="1500" dirty="0" err="1"/>
              <a:t>mae</a:t>
            </a:r>
            <a:r>
              <a:rPr lang="1106" sz="1500" dirty="0"/>
              <a:t> deunydd anghywir neu amherthnasol</a:t>
            </a:r>
            <a:r>
              <a:rPr lang="en-GB" sz="1500" dirty="0"/>
              <a:t> </a:t>
            </a:r>
            <a:r>
              <a:rPr lang="en-GB" sz="1500" dirty="0" err="1"/>
              <a:t>yn</a:t>
            </a:r>
            <a:r>
              <a:rPr lang="en-GB" sz="1500" dirty="0"/>
              <a:t> </a:t>
            </a:r>
            <a:r>
              <a:rPr lang="en-GB" sz="1500" b="1" dirty="0" err="1"/>
              <a:t>cael</a:t>
            </a:r>
            <a:r>
              <a:rPr lang="en-GB" sz="1500" b="1" dirty="0"/>
              <a:t> </a:t>
            </a:r>
            <a:r>
              <a:rPr lang="en-GB" sz="1500" b="1" dirty="0" err="1"/>
              <a:t>ei</a:t>
            </a:r>
            <a:r>
              <a:rPr lang="en-GB" sz="1500" b="1" dirty="0"/>
              <a:t> </a:t>
            </a:r>
            <a:r>
              <a:rPr lang="en-GB" sz="1500" b="1" dirty="0" err="1"/>
              <a:t>anwybyddu</a:t>
            </a:r>
            <a:r>
              <a:rPr lang="en-GB" sz="1500" b="1" dirty="0"/>
              <a:t>, ac </a:t>
            </a:r>
            <a:r>
              <a:rPr lang="en-GB" sz="1500" b="1" dirty="0" err="1"/>
              <a:t>nid</a:t>
            </a:r>
            <a:r>
              <a:rPr lang="en-GB" sz="1500" b="1" dirty="0"/>
              <a:t> </a:t>
            </a:r>
            <a:r>
              <a:rPr lang="en-GB" sz="1500" b="1" dirty="0" err="1"/>
              <a:t>ei</a:t>
            </a:r>
            <a:r>
              <a:rPr lang="en-GB" sz="1500" b="1" dirty="0"/>
              <a:t> </a:t>
            </a:r>
            <a:r>
              <a:rPr lang="en-GB" sz="1500" b="1" dirty="0" err="1"/>
              <a:t>gosbi</a:t>
            </a:r>
            <a:r>
              <a:rPr lang="en-GB" sz="1500" b="1" dirty="0"/>
              <a:t>, </a:t>
            </a:r>
            <a:r>
              <a:rPr lang="en-GB" sz="1500" dirty="0"/>
              <a:t>a </a:t>
            </a:r>
            <a:r>
              <a:rPr lang="1106" sz="1500" dirty="0"/>
              <a:t>dyfernir marciau am unrhyw wybodaeth sy'n gywir ac yn berthnasol i'r cwestiwn.</a:t>
            </a:r>
          </a:p>
          <a:p>
            <a:pPr>
              <a:defRPr b="0" i="0"/>
            </a:pPr>
            <a:r>
              <a:rPr lang="1106" sz="1500" dirty="0"/>
              <a:t>Os rhoddir yr ymateb mewn pwyntiau bwled, gall y disgrifiad, yr esboniad neu'r gwerthusiad </a:t>
            </a:r>
            <a:r>
              <a:rPr lang="en-GB" sz="1500" dirty="0" err="1"/>
              <a:t>ennill</a:t>
            </a:r>
            <a:r>
              <a:rPr lang="1106" sz="1500" dirty="0"/>
              <a:t> credyd, ond nid yw’n </a:t>
            </a:r>
            <a:r>
              <a:rPr lang="en-GB" sz="1500" dirty="0" err="1"/>
              <a:t>debygol</a:t>
            </a:r>
            <a:r>
              <a:rPr lang="en-GB" sz="1500" dirty="0"/>
              <a:t> </a:t>
            </a:r>
            <a:r>
              <a:rPr lang="1106" sz="1500" dirty="0"/>
              <a:t>o fod yn 'rhagorol' neu'n 'fanwl iawn’. </a:t>
            </a:r>
          </a:p>
          <a:p>
            <a:pPr>
              <a:defRPr b="0" i="0"/>
            </a:pPr>
            <a:r>
              <a:rPr lang="1106" sz="1500" dirty="0"/>
              <a:t>Os yw disgybl yn croesi </a:t>
            </a:r>
            <a:r>
              <a:rPr lang="en-GB" sz="1500" dirty="0" err="1"/>
              <a:t>allan</a:t>
            </a:r>
            <a:r>
              <a:rPr lang="en-GB" sz="1500" dirty="0"/>
              <a:t> </a:t>
            </a:r>
            <a:r>
              <a:rPr lang="1106" sz="1500" dirty="0"/>
              <a:t>ei waith ei hun, </a:t>
            </a:r>
            <a:r>
              <a:rPr lang="1106" sz="1500" b="1" dirty="0"/>
              <a:t>ni ddylid </a:t>
            </a:r>
            <a:r>
              <a:rPr lang="1106" sz="1500" dirty="0"/>
              <a:t>rhoi c</a:t>
            </a:r>
            <a:r>
              <a:rPr lang="en-GB" sz="1500" dirty="0" err="1"/>
              <a:t>redyd</a:t>
            </a:r>
            <a:r>
              <a:rPr lang="1106" sz="1500" dirty="0"/>
              <a:t> iddo</a:t>
            </a:r>
            <a:r>
              <a:rPr lang="en-GB" sz="1500" dirty="0"/>
              <a:t>,</a:t>
            </a:r>
            <a:r>
              <a:rPr lang="1106" sz="1500" dirty="0"/>
              <a:t> hyd yn oed os yw'n gywir.</a:t>
            </a:r>
          </a:p>
          <a:p>
            <a:pPr>
              <a:defRPr b="0" i="0"/>
            </a:pPr>
            <a:r>
              <a:rPr lang="1106" sz="1500" dirty="0"/>
              <a:t>Gall athrawon ddefnyddio cynlluniau marcio, adroddiadau prif arholwyr, </a:t>
            </a:r>
            <a:r>
              <a:rPr lang="en-GB" sz="1500" dirty="0" err="1"/>
              <a:t>cyflwyniadau</a:t>
            </a:r>
            <a:r>
              <a:rPr lang="en-GB" sz="1500" dirty="0"/>
              <a:t> </a:t>
            </a:r>
            <a:r>
              <a:rPr lang="en-GB" sz="1500" dirty="0" err="1"/>
              <a:t>arweiniad</a:t>
            </a:r>
            <a:r>
              <a:rPr lang="en-GB" sz="1500" dirty="0"/>
              <a:t> </a:t>
            </a:r>
            <a:r>
              <a:rPr lang="en-GB" sz="1500" dirty="0" err="1"/>
              <a:t>i’r</a:t>
            </a:r>
            <a:r>
              <a:rPr lang="en-GB" sz="1500" dirty="0"/>
              <a:t> </a:t>
            </a:r>
            <a:r>
              <a:rPr lang="en-GB" sz="1500" dirty="0" err="1"/>
              <a:t>arholiad</a:t>
            </a:r>
            <a:r>
              <a:rPr lang="en-GB" sz="1500" dirty="0"/>
              <a:t>, </a:t>
            </a:r>
            <a:r>
              <a:rPr lang="1106" sz="1500" dirty="0"/>
              <a:t>adolygiadau arholiadau ar-lein a deunydd hyfforddi dpp blaenorol i'w helpu i farcio cwestiynau </a:t>
            </a:r>
            <a:r>
              <a:rPr lang="en-GB" sz="1500" dirty="0" err="1"/>
              <a:t>penodol</a:t>
            </a:r>
            <a:r>
              <a:rPr lang="en-GB" sz="1500" dirty="0"/>
              <a:t> o gyn-</a:t>
            </a:r>
            <a:r>
              <a:rPr lang="en-GB" sz="1500" dirty="0" err="1"/>
              <a:t>bapurau</a:t>
            </a:r>
            <a:r>
              <a:rPr lang="1106" sz="1500" dirty="0"/>
              <a:t>. Fodd bynnag, nid oes rhaid iddynt ddefnyddio cwestiynau </a:t>
            </a:r>
            <a:r>
              <a:rPr lang="en-GB" sz="1500" dirty="0"/>
              <a:t>o gyn-</a:t>
            </a:r>
            <a:r>
              <a:rPr lang="en-GB" sz="1500" dirty="0" err="1"/>
              <a:t>bapurau</a:t>
            </a:r>
            <a:r>
              <a:rPr lang="en-GB" sz="1500" dirty="0"/>
              <a:t> o </a:t>
            </a:r>
            <a:r>
              <a:rPr lang="en-GB" sz="1500" dirty="0" err="1"/>
              <a:t>gwbl</a:t>
            </a:r>
            <a:r>
              <a:rPr lang="1106" sz="1500" dirty="0"/>
              <a:t>.</a:t>
            </a:r>
          </a:p>
          <a:p>
            <a:pPr>
              <a:defRPr b="0" i="0"/>
            </a:pPr>
            <a:r>
              <a:rPr lang="1106" sz="1500" dirty="0"/>
              <a:t>Nid rhestr wirio yw'r cynllun marcio; dylid </a:t>
            </a:r>
            <a:r>
              <a:rPr lang="en-GB" sz="1500" dirty="0" err="1"/>
              <a:t>rhoi</a:t>
            </a:r>
            <a:r>
              <a:rPr lang="en-GB" sz="1500" dirty="0"/>
              <a:t> </a:t>
            </a:r>
            <a:r>
              <a:rPr lang="en-GB" sz="1500" dirty="0" err="1"/>
              <a:t>credyd</a:t>
            </a:r>
            <a:r>
              <a:rPr lang="en-GB" sz="1500" dirty="0"/>
              <a:t> i d</a:t>
            </a:r>
            <a:r>
              <a:rPr lang="1106" sz="1500" dirty="0"/>
              <a:t>deunydd arall os yw'n gywir ac yn berthnasol i'r cwestiwn. </a:t>
            </a:r>
          </a:p>
          <a:p>
            <a:pPr>
              <a:defRPr b="0" i="0"/>
            </a:pPr>
            <a:r>
              <a:rPr lang="1106" sz="1500" dirty="0"/>
              <a:t>Nid oes y fath beth ag 'ateb perffaith' o ystyried cyfyngiadau amser. Cymharwch yr holl ymatebion â meini prawf y bandiau marcio a defnyddiwch eich barn broffesiynol.</a:t>
            </a:r>
          </a:p>
          <a:p>
            <a:pPr>
              <a:defRPr b="0" i="0"/>
            </a:pPr>
            <a:r>
              <a:rPr lang="1106" sz="1500" dirty="0"/>
              <a:t>Nid cyfeiriadau o destunau sanctaidd yn unig yw ffynonellau doethineb ac awdurdod. </a:t>
            </a:r>
            <a:r>
              <a:rPr lang="en-GB" sz="1500" dirty="0"/>
              <a:t>Gall </a:t>
            </a:r>
            <a:r>
              <a:rPr lang="1106" sz="1500" dirty="0"/>
              <a:t>cyfeiriadau cywir a pherthnasol at y gyfraith/cydwybod/athronwyr/arweinwyr crefyddol/rheswm ac ati. </a:t>
            </a:r>
            <a:r>
              <a:rPr lang="en-GB" sz="1500" dirty="0"/>
              <a:t>I </a:t>
            </a:r>
            <a:r>
              <a:rPr lang="en-GB" sz="1500" dirty="0" err="1"/>
              <a:t>gyd</a:t>
            </a:r>
            <a:r>
              <a:rPr lang="en-GB" sz="1500" dirty="0"/>
              <a:t> </a:t>
            </a:r>
            <a:r>
              <a:rPr lang="en-GB" sz="1500" dirty="0" err="1"/>
              <a:t>gael</a:t>
            </a:r>
            <a:r>
              <a:rPr lang="en-GB" sz="1500" dirty="0"/>
              <a:t> </a:t>
            </a:r>
            <a:r>
              <a:rPr lang="en-GB" sz="1500" dirty="0" err="1"/>
              <a:t>eu</a:t>
            </a:r>
            <a:r>
              <a:rPr lang="en-GB" sz="1500" dirty="0"/>
              <a:t> </a:t>
            </a:r>
            <a:r>
              <a:rPr lang="en-GB" sz="1500" dirty="0" err="1"/>
              <a:t>credydu</a:t>
            </a:r>
            <a:r>
              <a:rPr lang="en-GB" sz="1500" dirty="0"/>
              <a:t> </a:t>
            </a:r>
            <a:r>
              <a:rPr lang="en-GB" sz="1500" dirty="0" err="1"/>
              <a:t>fel</a:t>
            </a:r>
            <a:r>
              <a:rPr lang="1106" sz="1500" dirty="0"/>
              <a:t> 'ffynonellau doethineb’.</a:t>
            </a:r>
          </a:p>
          <a:p>
            <a:pPr>
              <a:defRPr b="0" i="0"/>
            </a:pPr>
            <a:r>
              <a:rPr lang="1106" sz="1500" dirty="0"/>
              <a:t>Nid oes marciau ychwanegol ar gael </a:t>
            </a:r>
            <a:r>
              <a:rPr lang="en-GB" sz="1500" dirty="0"/>
              <a:t>am </a:t>
            </a:r>
            <a:r>
              <a:rPr lang="en-GB" sz="1500" dirty="0" err="1"/>
              <a:t>roi</a:t>
            </a:r>
            <a:r>
              <a:rPr lang="en-GB" sz="1500" dirty="0"/>
              <a:t> </a:t>
            </a:r>
            <a:r>
              <a:rPr lang="1106" sz="1500" dirty="0"/>
              <a:t>cyfeirnod y testun e.</a:t>
            </a:r>
            <a:r>
              <a:rPr lang="en-GB" sz="1500" dirty="0"/>
              <a:t>e</a:t>
            </a:r>
            <a:r>
              <a:rPr lang="1106" sz="1500" dirty="0"/>
              <a:t>. </a:t>
            </a:r>
            <a:r>
              <a:rPr lang="en-GB" sz="1500" dirty="0" err="1"/>
              <a:t>Ioan</a:t>
            </a:r>
            <a:r>
              <a:rPr lang="1106" sz="1500" dirty="0"/>
              <a:t> 1:14 neu </a:t>
            </a:r>
            <a:r>
              <a:rPr lang="en-GB" sz="1500" dirty="0"/>
              <a:t>Q</a:t>
            </a:r>
            <a:r>
              <a:rPr lang="1106" sz="1500" dirty="0"/>
              <a:t>ur</a:t>
            </a:r>
            <a:r>
              <a:rPr lang="en-GB" sz="1500" dirty="0"/>
              <a:t>’</a:t>
            </a:r>
            <a:r>
              <a:rPr lang="1106" sz="1500" dirty="0"/>
              <a:t>an </a:t>
            </a:r>
            <a:r>
              <a:rPr lang="en-GB" sz="1500" dirty="0"/>
              <a:t>S</a:t>
            </a:r>
            <a:r>
              <a:rPr lang="1106" sz="1500" dirty="0"/>
              <a:t>urah 3. Nid oes rhaid </a:t>
            </a:r>
            <a:r>
              <a:rPr lang="en-GB" sz="1500" dirty="0"/>
              <a:t>i g</a:t>
            </a:r>
            <a:r>
              <a:rPr lang="1106" sz="1500" dirty="0"/>
              <a:t>yfeiriadau testun</a:t>
            </a:r>
            <a:r>
              <a:rPr lang="en-GB" sz="1500" dirty="0"/>
              <a:t> </a:t>
            </a:r>
            <a:r>
              <a:rPr lang="en-GB" sz="1500" dirty="0" err="1"/>
              <a:t>fod</a:t>
            </a:r>
            <a:r>
              <a:rPr lang="en-GB" sz="1500" dirty="0"/>
              <a:t> </a:t>
            </a:r>
            <a:r>
              <a:rPr lang="en-GB" sz="1500" dirty="0" err="1"/>
              <a:t>yn</a:t>
            </a:r>
            <a:r>
              <a:rPr lang="en-GB" sz="1500" dirty="0"/>
              <a:t> </a:t>
            </a:r>
            <a:r>
              <a:rPr lang="en-GB" sz="1500" dirty="0" err="1"/>
              <a:t>rhai</a:t>
            </a:r>
            <a:r>
              <a:rPr lang="en-GB" sz="1500" dirty="0"/>
              <a:t> </a:t>
            </a:r>
            <a:r>
              <a:rPr lang="en-GB" sz="1500" dirty="0" err="1"/>
              <a:t>gair</a:t>
            </a:r>
            <a:r>
              <a:rPr lang="en-GB" sz="1500" dirty="0"/>
              <a:t> am air</a:t>
            </a:r>
            <a:r>
              <a:rPr lang="1106" sz="1500" dirty="0"/>
              <a:t>; gellir </a:t>
            </a:r>
            <a:r>
              <a:rPr lang="en-GB" sz="1500" dirty="0" err="1"/>
              <a:t>rhoi</a:t>
            </a:r>
            <a:r>
              <a:rPr lang="en-GB" sz="1500" dirty="0"/>
              <a:t> </a:t>
            </a:r>
            <a:r>
              <a:rPr lang="en-GB" sz="1500" dirty="0" err="1"/>
              <a:t>credyd</a:t>
            </a:r>
            <a:r>
              <a:rPr lang="en-GB" sz="1500" dirty="0"/>
              <a:t> i g</a:t>
            </a:r>
            <a:r>
              <a:rPr lang="1106" sz="1500" dirty="0"/>
              <a:t>rynodeb cywir a pherthnasol.</a:t>
            </a:r>
          </a:p>
          <a:p>
            <a:pPr>
              <a:defRPr b="0" i="0"/>
            </a:pPr>
            <a:r>
              <a:rPr lang="1106" sz="1500" dirty="0"/>
              <a:t>Ni all disgyblion ennill </a:t>
            </a:r>
            <a:r>
              <a:rPr lang="en-GB" sz="1500" dirty="0" err="1"/>
              <a:t>credyd</a:t>
            </a:r>
            <a:r>
              <a:rPr lang="en-GB" sz="1500" dirty="0"/>
              <a:t> </a:t>
            </a:r>
            <a:r>
              <a:rPr lang="1106" sz="1500" dirty="0"/>
              <a:t>am ailadrodd y cysyniad allweddol yn unig yn</a:t>
            </a:r>
            <a:r>
              <a:rPr lang="en-GB" sz="1500" dirty="0"/>
              <a:t>g </a:t>
            </a:r>
            <a:r>
              <a:rPr lang="en-GB" sz="1500" dirty="0" err="1"/>
              <a:t>nghwestiynau</a:t>
            </a:r>
            <a:r>
              <a:rPr lang="en-GB" sz="1500" dirty="0"/>
              <a:t> (a) </a:t>
            </a:r>
            <a:r>
              <a:rPr lang="1106" sz="1500" dirty="0"/>
              <a:t>– rhaid iddynt ei ddiffinio'n gywir.</a:t>
            </a:r>
          </a:p>
          <a:p>
            <a:pPr>
              <a:defRPr b="0" i="0"/>
            </a:pPr>
            <a:r>
              <a:rPr lang="1106" sz="1500" dirty="0"/>
              <a:t>Peidiwch â marcio</a:t>
            </a:r>
            <a:r>
              <a:rPr lang="en-GB" sz="1500" dirty="0"/>
              <a:t> </a:t>
            </a:r>
            <a:r>
              <a:rPr lang="en-GB" sz="1500" dirty="0" err="1"/>
              <a:t>mewn</a:t>
            </a:r>
            <a:r>
              <a:rPr lang="en-GB" sz="1500" dirty="0"/>
              <a:t> </a:t>
            </a:r>
            <a:r>
              <a:rPr lang="en-GB" sz="1500" dirty="0" err="1"/>
              <a:t>modd</a:t>
            </a:r>
            <a:r>
              <a:rPr lang="1106" sz="1500" dirty="0"/>
              <a:t> </a:t>
            </a:r>
            <a:r>
              <a:rPr lang="1106" sz="1500" i="1" dirty="0"/>
              <a:t>'penny-point</a:t>
            </a:r>
            <a:r>
              <a:rPr lang="en-GB" sz="1500" i="1" dirty="0"/>
              <a:t>’.</a:t>
            </a:r>
            <a:r>
              <a:rPr lang="1106" sz="1500" i="1" dirty="0"/>
              <a:t> </a:t>
            </a:r>
            <a:r>
              <a:rPr lang="en-GB" sz="1500" dirty="0" err="1"/>
              <a:t>Dydy</a:t>
            </a:r>
            <a:r>
              <a:rPr lang="en-GB" sz="1500" dirty="0"/>
              <a:t> </a:t>
            </a:r>
            <a:r>
              <a:rPr lang="1106" sz="1500" dirty="0"/>
              <a:t>unrhyw 5 pwynt </a:t>
            </a:r>
            <a:r>
              <a:rPr lang="en-GB" sz="1500" b="1" dirty="0" err="1"/>
              <a:t>ddim</a:t>
            </a:r>
            <a:r>
              <a:rPr lang="en-GB" sz="1500" b="1" dirty="0"/>
              <a:t> </a:t>
            </a:r>
            <a:r>
              <a:rPr lang="1106" sz="1500" dirty="0"/>
              <a:t>o</a:t>
            </a:r>
            <a:r>
              <a:rPr lang="1106" sz="1500" b="1" dirty="0"/>
              <a:t> </a:t>
            </a:r>
            <a:r>
              <a:rPr lang="1106" sz="1500" dirty="0"/>
              <a:t>reidrwydd yn cyfateb i 5 marc.</a:t>
            </a:r>
          </a:p>
          <a:p>
            <a:endParaRPr lang="en-GB" sz="1500" dirty="0"/>
          </a:p>
          <a:p>
            <a:pPr>
              <a:defRPr b="0" i="0"/>
            </a:pPr>
            <a:r>
              <a:rPr lang="1106" sz="1500" dirty="0"/>
              <a:t>Rhaid i gwestiynau </a:t>
            </a:r>
            <a:r>
              <a:rPr lang="en-GB" sz="1500" dirty="0"/>
              <a:t>(b) </a:t>
            </a:r>
            <a:r>
              <a:rPr lang="1106" sz="1500" dirty="0"/>
              <a:t>ddisgrifio – rhaid rhoi </a:t>
            </a:r>
            <a:r>
              <a:rPr lang="en-GB" sz="1500" dirty="0" err="1"/>
              <a:t>credyd</a:t>
            </a:r>
            <a:r>
              <a:rPr lang="1106" sz="1500" dirty="0"/>
              <a:t> am </a:t>
            </a:r>
            <a:r>
              <a:rPr lang="1106" sz="1500" b="1" dirty="0"/>
              <a:t>ansawdd y disgrifiad </a:t>
            </a:r>
          </a:p>
          <a:p>
            <a:pPr>
              <a:defRPr b="0" i="0"/>
            </a:pPr>
            <a:r>
              <a:rPr lang="1106" sz="1500" dirty="0"/>
              <a:t>Rhaid i gwestiynau</a:t>
            </a:r>
            <a:r>
              <a:rPr lang="en-GB" sz="1500" dirty="0"/>
              <a:t> (c)</a:t>
            </a:r>
            <a:r>
              <a:rPr lang="1106" sz="1500" dirty="0"/>
              <a:t> esbonio – rhaid rhoi </a:t>
            </a:r>
            <a:r>
              <a:rPr lang="en-GB" sz="1500" dirty="0" err="1"/>
              <a:t>credyd</a:t>
            </a:r>
            <a:r>
              <a:rPr lang="1106" sz="1500" dirty="0"/>
              <a:t> am </a:t>
            </a:r>
            <a:r>
              <a:rPr lang="1106" sz="1500" b="1" dirty="0"/>
              <a:t>ansawdd yr esboniad</a:t>
            </a:r>
          </a:p>
          <a:p>
            <a:pPr>
              <a:defRPr b="0" i="0"/>
            </a:pPr>
            <a:r>
              <a:rPr lang="1106" sz="1500" dirty="0"/>
              <a:t>RHAID </a:t>
            </a:r>
            <a:r>
              <a:rPr lang="en-GB" sz="1500" dirty="0"/>
              <a:t>I GWESTIYNAU (</a:t>
            </a:r>
            <a:r>
              <a:rPr lang="en-GB" sz="1500" dirty="0" err="1"/>
              <a:t>ch</a:t>
            </a:r>
            <a:r>
              <a:rPr lang="en-GB" sz="1500" dirty="0"/>
              <a:t>) WERTHUSO </a:t>
            </a:r>
            <a:r>
              <a:rPr lang="1106" sz="1500" dirty="0"/>
              <a:t>– RHAID RHOI C</a:t>
            </a:r>
            <a:r>
              <a:rPr lang="en-GB" sz="1500" dirty="0"/>
              <a:t>REDYD</a:t>
            </a:r>
            <a:r>
              <a:rPr lang="1106" sz="1500" dirty="0"/>
              <a:t> AM </a:t>
            </a:r>
            <a:r>
              <a:rPr lang="1106" sz="1500" b="1" dirty="0"/>
              <a:t>ANSAWDD Y DRAFODAETH, Y DADANSODDI A'R GWERTHUSO</a:t>
            </a:r>
            <a:r>
              <a:rPr lang="1106" sz="1500" dirty="0"/>
              <a:t>. Dylid dangos sgiliau a</a:t>
            </a:r>
            <a:r>
              <a:rPr lang="en-GB" sz="1500" dirty="0"/>
              <a:t>a</a:t>
            </a:r>
            <a:r>
              <a:rPr lang="1106" sz="1500" dirty="0"/>
              <a:t>2 yn glir</a:t>
            </a:r>
            <a:r>
              <a:rPr lang="en-GB" sz="1500" dirty="0"/>
              <a:t>.</a:t>
            </a:r>
            <a:endParaRPr lang="1106" sz="1500" dirty="0"/>
          </a:p>
          <a:p>
            <a:pPr>
              <a:defRPr b="0" i="0"/>
            </a:pPr>
            <a:r>
              <a:rPr lang="1106" sz="1500" dirty="0"/>
              <a:t>Rhaid rhoi ymatebion mewn band ‘</a:t>
            </a:r>
            <a:r>
              <a:rPr lang="en-GB" sz="1500" dirty="0" err="1"/>
              <a:t>ffit</a:t>
            </a:r>
            <a:r>
              <a:rPr lang="en-GB" sz="1500" dirty="0"/>
              <a:t> </a:t>
            </a:r>
            <a:r>
              <a:rPr lang="1106" sz="1500" dirty="0"/>
              <a:t>orau' ac yna dylid penderfynu ar y marc o fewn y band hwnnw (meddyliwch: a yw'r ymateb yn agos at y band uwch neu'n agos at y band is? Yna dyfarn</a:t>
            </a:r>
            <a:r>
              <a:rPr lang="en-GB" sz="1500" dirty="0" err="1"/>
              <a:t>wch</a:t>
            </a:r>
            <a:r>
              <a:rPr lang="en-GB" sz="1500" dirty="0"/>
              <a:t> y</a:t>
            </a:r>
            <a:r>
              <a:rPr lang="1106" sz="1500" dirty="0"/>
              <a:t> marc yn unol â hynny</a:t>
            </a:r>
            <a:r>
              <a:rPr lang="en-GB" sz="1500" dirty="0"/>
              <a:t>.</a:t>
            </a:r>
            <a:r>
              <a:rPr lang="1106" sz="1500" dirty="0"/>
              <a:t>)</a:t>
            </a:r>
          </a:p>
          <a:p>
            <a:pPr mar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64017153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D2E1D-C09F-4E67-A882-55F4281AD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1106" dirty="0"/>
              <a:t>DEFNYDDIO MARCIAU S</a:t>
            </a:r>
            <a:r>
              <a:rPr lang="en-GB" dirty="0"/>
              <a:t>A</a:t>
            </a:r>
            <a:r>
              <a:rPr lang="1106" dirty="0"/>
              <a:t>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AF4CA-F8B8-45C9-96ED-EB3132EF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442" y="1311442"/>
            <a:ext cx="8807116" cy="5402179"/>
          </a:xfrm>
        </p:spPr>
        <p:txBody>
          <a:bodyPr>
            <a:normAutofit fontScale="75000" lnSpcReduction="20000"/>
          </a:bodyPr>
          <a:lstStyle/>
          <a:p>
            <a:pPr>
              <a:defRPr b="0" i="0"/>
            </a:pPr>
            <a:r>
              <a:rPr lang="1106" dirty="0"/>
              <a:t>Nid oes rhaid i sillafu, atalnodi a gramadeg i gyd fod yn gwbl berffaith i ennill y chwe marc llawn fesul papur; caniateir dau neu dri gwall bach, o ystyried y cyfyngiadau amser. </a:t>
            </a:r>
          </a:p>
          <a:p>
            <a:pPr>
              <a:defRPr b="0" i="0"/>
            </a:pPr>
            <a:r>
              <a:rPr lang="1106" dirty="0"/>
              <a:t>Peidiwch â chosbi llawysgrifen wael. </a:t>
            </a:r>
          </a:p>
          <a:p>
            <a:pPr>
              <a:defRPr b="0" i="0"/>
            </a:pPr>
            <a:r>
              <a:rPr lang="1106" dirty="0"/>
              <a:t>Peidiwch â chosbi</a:t>
            </a:r>
            <a:r>
              <a:rPr lang="en-GB" dirty="0"/>
              <a:t> </a:t>
            </a:r>
            <a:r>
              <a:rPr lang="en-GB" dirty="0" err="1"/>
              <a:t>ymgeiswyr</a:t>
            </a:r>
            <a:r>
              <a:rPr lang="1106" dirty="0"/>
              <a:t> </a:t>
            </a:r>
            <a:r>
              <a:rPr lang="en-GB" dirty="0"/>
              <a:t>am </a:t>
            </a:r>
            <a:r>
              <a:rPr lang="en-GB" dirty="0" err="1"/>
              <a:t>gamddefnyddio</a:t>
            </a:r>
            <a:r>
              <a:rPr lang="1106" dirty="0"/>
              <a:t> priflythrennau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g</a:t>
            </a:r>
            <a:r>
              <a:rPr lang="1106" dirty="0"/>
              <a:t>eiriau </a:t>
            </a:r>
            <a:r>
              <a:rPr lang="en-GB" dirty="0" err="1"/>
              <a:t>lle</a:t>
            </a:r>
            <a:r>
              <a:rPr lang="en-GB" dirty="0"/>
              <a:t> </a:t>
            </a:r>
            <a:r>
              <a:rPr lang="en-GB" dirty="0" err="1"/>
              <a:t>mae’r</a:t>
            </a:r>
            <a:r>
              <a:rPr lang="en-GB" dirty="0"/>
              <a:t> </a:t>
            </a:r>
            <a:r>
              <a:rPr lang="en-GB" dirty="0" err="1"/>
              <a:t>llythyren</a:t>
            </a:r>
            <a:r>
              <a:rPr lang="en-GB" dirty="0"/>
              <a:t> </a:t>
            </a:r>
            <a:r>
              <a:rPr lang="en-GB" dirty="0" err="1"/>
              <a:t>fawr</a:t>
            </a:r>
            <a:r>
              <a:rPr lang="en-GB" dirty="0"/>
              <a:t> </a:t>
            </a:r>
            <a:r>
              <a:rPr lang="en-GB" dirty="0" err="1"/>
              <a:t>a’r</a:t>
            </a:r>
            <a:r>
              <a:rPr lang="en-GB" dirty="0"/>
              <a:t> </a:t>
            </a:r>
            <a:r>
              <a:rPr lang="en-GB" dirty="0" err="1"/>
              <a:t>llythyren</a:t>
            </a:r>
            <a:r>
              <a:rPr lang="en-GB" dirty="0"/>
              <a:t> </a:t>
            </a:r>
            <a:r>
              <a:rPr lang="en-GB" dirty="0" err="1"/>
              <a:t>fach</a:t>
            </a:r>
            <a:r>
              <a:rPr lang="en-GB" dirty="0"/>
              <a:t> </a:t>
            </a:r>
            <a:r>
              <a:rPr lang="en-GB" dirty="0" err="1"/>
              <a:t>yr</a:t>
            </a:r>
            <a:r>
              <a:rPr lang="en-GB" dirty="0"/>
              <a:t> un </a:t>
            </a:r>
            <a:r>
              <a:rPr lang="en-GB" dirty="0" err="1"/>
              <a:t>peth</a:t>
            </a:r>
            <a:r>
              <a:rPr lang="1106" dirty="0"/>
              <a:t> e.</a:t>
            </a:r>
            <a:r>
              <a:rPr lang="en-GB" dirty="0"/>
              <a:t>e</a:t>
            </a:r>
            <a:r>
              <a:rPr lang="1106" dirty="0"/>
              <a:t>. </a:t>
            </a:r>
            <a:r>
              <a:rPr lang="en-GB" dirty="0"/>
              <a:t>C</a:t>
            </a:r>
            <a:r>
              <a:rPr lang="1106" dirty="0"/>
              <a:t>ristnogol/</a:t>
            </a:r>
            <a:r>
              <a:rPr lang="en-GB" dirty="0"/>
              <a:t>c</a:t>
            </a:r>
            <a:r>
              <a:rPr lang="1106" dirty="0"/>
              <a:t>ristnogol, sacrament/sacrament, Gan y gallai hyn fod yn fater llawysgrifen. </a:t>
            </a:r>
          </a:p>
          <a:p>
            <a:pPr>
              <a:defRPr b="0" i="0"/>
            </a:pPr>
            <a:r>
              <a:rPr lang="1106" dirty="0"/>
              <a:t>Peidiwch â chosbi </a:t>
            </a:r>
            <a:r>
              <a:rPr lang="en-GB" dirty="0" err="1"/>
              <a:t>ymgeiswyr</a:t>
            </a:r>
            <a:r>
              <a:rPr lang="en-GB" dirty="0"/>
              <a:t> am gam</a:t>
            </a:r>
            <a:r>
              <a:rPr lang="1106" dirty="0"/>
              <a:t>sillafu geiriau </a:t>
            </a:r>
            <a:r>
              <a:rPr lang="en-GB" dirty="0" err="1"/>
              <a:t>sydd</a:t>
            </a:r>
            <a:r>
              <a:rPr lang="en-GB" dirty="0"/>
              <a:t> </a:t>
            </a:r>
            <a:r>
              <a:rPr lang="en-GB" dirty="0" err="1"/>
              <a:t>ddim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gymraeg</a:t>
            </a:r>
            <a:r>
              <a:rPr lang="en-GB" dirty="0"/>
              <a:t> </a:t>
            </a:r>
            <a:r>
              <a:rPr lang="en-GB" dirty="0" err="1"/>
              <a:t>neu’n</a:t>
            </a:r>
            <a:r>
              <a:rPr lang="en-GB" dirty="0"/>
              <a:t> </a:t>
            </a:r>
            <a:r>
              <a:rPr lang="1106" dirty="0"/>
              <a:t>saesneg (h.Y. Arab</a:t>
            </a:r>
            <a:r>
              <a:rPr lang="en-GB" dirty="0" err="1"/>
              <a:t>eg</a:t>
            </a:r>
            <a:r>
              <a:rPr lang="1106" dirty="0"/>
              <a:t>/pali/sanskrit/hebraeg).</a:t>
            </a:r>
          </a:p>
          <a:p>
            <a:pPr>
              <a:defRPr b="0" i="0"/>
            </a:pPr>
            <a:r>
              <a:rPr lang="1106" dirty="0"/>
              <a:t>Peidiwch â chosbi ymgeiswyr am fethu â defnyddio iaith grefyddol dda – </a:t>
            </a:r>
            <a:r>
              <a:rPr lang="en-GB" dirty="0" err="1"/>
              <a:t>mae’r</a:t>
            </a:r>
            <a:r>
              <a:rPr lang="en-GB" dirty="0"/>
              <a:t> </a:t>
            </a:r>
            <a:r>
              <a:rPr lang="en-GB" dirty="0" err="1"/>
              <a:t>marciau</a:t>
            </a:r>
            <a:r>
              <a:rPr lang="en-GB" dirty="0"/>
              <a:t> SAG </a:t>
            </a:r>
            <a:r>
              <a:rPr lang="1106" dirty="0"/>
              <a:t>ar gyfer atalnodi</a:t>
            </a:r>
            <a:r>
              <a:rPr lang="en-GB" dirty="0"/>
              <a:t>,</a:t>
            </a:r>
            <a:r>
              <a:rPr lang="1106" dirty="0"/>
              <a:t> sillafu a gramadeg</a:t>
            </a:r>
            <a:r>
              <a:rPr lang="en-GB" dirty="0"/>
              <a:t>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unig</a:t>
            </a:r>
            <a:r>
              <a:rPr lang="1106" dirty="0"/>
              <a:t>.</a:t>
            </a:r>
          </a:p>
          <a:p>
            <a:pPr>
              <a:defRPr b="0" i="0"/>
            </a:pPr>
            <a:r>
              <a:rPr lang="en-GB" dirty="0"/>
              <a:t>Mae </a:t>
            </a:r>
            <a:r>
              <a:rPr lang="en-GB" dirty="0" err="1"/>
              <a:t>canllawiau</a:t>
            </a:r>
            <a:r>
              <a:rPr lang="en-GB" dirty="0"/>
              <a:t> </a:t>
            </a:r>
            <a:r>
              <a:rPr lang="en-GB" dirty="0" err="1"/>
              <a:t>ychwanegol</a:t>
            </a:r>
            <a:r>
              <a:rPr lang="en-GB" dirty="0"/>
              <a:t> </a:t>
            </a:r>
            <a:r>
              <a:rPr lang="en-GB" dirty="0" err="1"/>
              <a:t>ynghylch</a:t>
            </a:r>
            <a:r>
              <a:rPr lang="en-GB" dirty="0"/>
              <a:t> SAG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gael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y </a:t>
            </a:r>
            <a:r>
              <a:rPr lang="en-GB" dirty="0" err="1"/>
              <a:t>ffeil</a:t>
            </a:r>
            <a:r>
              <a:rPr lang="en-GB" dirty="0"/>
              <a:t> </a:t>
            </a:r>
            <a:r>
              <a:rPr lang="en-GB" dirty="0" err="1"/>
              <a:t>hyfforddi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y </a:t>
            </a:r>
            <a:r>
              <a:rPr lang="en-GB" dirty="0" err="1"/>
              <a:t>wefan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292996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12AF7AD-E6F9-4927-B4C5-0758E415D70F}"/>
              </a:ext>
            </a:extLst>
          </p:cNvPr>
          <p:cNvSpPr txBox="1"/>
          <p:nvPr/>
        </p:nvSpPr>
        <p:spPr>
          <a:xfrm>
            <a:off x="930303" y="257418"/>
            <a:ext cx="8123301" cy="90805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1106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tystiolaeth: Sut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1106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(a)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marcio?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6E631-33AE-4BF8-9811-2508E556599F}"/>
              </a:ext>
            </a:extLst>
          </p:cNvPr>
          <p:cNvSpPr txBox="1"/>
          <p:nvPr/>
        </p:nvSpPr>
        <p:spPr>
          <a:xfrm>
            <a:off x="96253" y="1421160"/>
            <a:ext cx="895735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Cwestiwn 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(a)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Y sgìl sy'n cael ei brofi – AA1 – gwybodaeth a dealltwriaeth – </a:t>
            </a:r>
            <a:r>
              <a:rPr lang="1106" sz="1600" u="sng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diffinio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Cysyniadau Allweddol. Yn werth 2 farc.</a:t>
            </a:r>
          </a:p>
          <a:p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Rhaid i ddisgyblion roi diffiniad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manwl gywir 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 ystyr y Cysyniad Allweddol heb ailadrodd y gair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yn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unig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Does dim rhaid iddyn nhw roi'r diffiniad 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Ge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irfa 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(gweler y ddolen isod)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ac nid oes rhaid iddyn nhw esbonio'r Cysyniad.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Gallant ddarparu diffiniad cryf, neu ddiffiniad gwannach gydag enghraifft ac ennill y 2 farc.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Ni ellir rhoi unrhyw </a:t>
            </a:r>
            <a:r>
              <a:rPr lang="en-GB" sz="16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gredyd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am ailadrodd y Cysyniad yn</a:t>
            </a:r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unig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>
              <a:defRPr b="0" i="0"/>
            </a:pP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Mae 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cwestiynau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(a)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Rhan A bob amser yn 'benodol i grefydd' h.y. ‘Beth mae Mwslimiaid yn ei olygu wrth....?' ond </a:t>
            </a:r>
            <a:r>
              <a:rPr lang="en-GB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mae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cwestiynau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(a) </a:t>
            </a:r>
            <a:r>
              <a:rPr lang="en-GB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Rhan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B </a:t>
            </a:r>
            <a:r>
              <a:rPr lang="en-GB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yn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fwy cyffredinol 'Beth yw ystyr....?' a gall yr ymateb ddod o unrhyw grefydd neu gred.</a:t>
            </a:r>
          </a:p>
          <a:p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Daw'r enghreifftiau canlynol o bapurau cwestiynau Uned 1 2019:</a:t>
            </a:r>
          </a:p>
          <a:p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  Beth yw ystyr ‘Y Drindod’ i Gristnogion’?</a:t>
            </a:r>
            <a:r>
              <a:rPr lang="1106" sz="16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A Cw.</a:t>
            </a:r>
            <a:r>
              <a:rPr lang="1106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  Beth yw ystyr ‘Yr Iawn’ i Gatholigion’?</a:t>
            </a:r>
            <a:r>
              <a:rPr lang="1106" sz="16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A Cw.</a:t>
            </a:r>
            <a:r>
              <a:rPr lang="1106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endParaRPr lang="en-US" sz="16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yw ystyr ‘enaid’?</a:t>
            </a:r>
            <a:r>
              <a:rPr lang="1106" sz="16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B Cw.</a:t>
            </a:r>
            <a:r>
              <a:rPr lang="1106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Mae diffiniadau o'r Cysyniadau Allweddol hyn wedi'u rhoi mewn Geirfa.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1305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12AF7AD-E6F9-4927-B4C5-0758E415D70F}"/>
              </a:ext>
            </a:extLst>
          </p:cNvPr>
          <p:cNvSpPr txBox="1"/>
          <p:nvPr/>
        </p:nvSpPr>
        <p:spPr>
          <a:xfrm>
            <a:off x="1109663" y="257418"/>
            <a:ext cx="7577137" cy="90805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Enghreifftiau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gwestiynau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(a)</a:t>
            </a:r>
            <a:endParaRPr lang="1106" sz="40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6E631-33AE-4BF8-9811-2508E556599F}"/>
              </a:ext>
            </a:extLst>
          </p:cNvPr>
          <p:cNvSpPr txBox="1"/>
          <p:nvPr/>
        </p:nvSpPr>
        <p:spPr>
          <a:xfrm>
            <a:off x="132347" y="1421160"/>
            <a:ext cx="8885017" cy="5674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llai llwyddiannus:</a:t>
            </a: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LcParenBoth"/>
              <a:defRPr b="0" i="0"/>
            </a:pP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yw ystyr ‘</a:t>
            </a:r>
            <a:r>
              <a:rPr lang="en-GB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</a:t>
            </a:r>
            <a:r>
              <a:rPr lang="en-GB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awn’ i Gatholigion’?’</a:t>
            </a:r>
          </a:p>
          <a:p>
            <a:pPr>
              <a:defRPr b="0" i="0"/>
            </a:pP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</a:p>
          <a:p>
            <a:pPr>
              <a:defRPr b="0" i="0"/>
            </a:pP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hyn yn golygu pan fyddant yn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gwneud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iawn</a:t>
            </a: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rywbeth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1106" sz="14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0 Marciau – ailadrodd y gair, gan ddangos dim dealltwriaeth o'r cysyniad.</a:t>
            </a:r>
          </a:p>
          <a:p>
            <a:pPr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</a:p>
          <a:p>
            <a:pPr>
              <a:defRPr b="0" i="0"/>
            </a:pP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Dyma pryd mae Catholigion yn dathlu Iesu'n dod i'r ddaear fel Duw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.  0 Marciau – dim dealltwriaeth o'r cysyniad. </a:t>
            </a:r>
          </a:p>
          <a:p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llwyddiannus:</a:t>
            </a: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LcParenBoth"/>
              <a:defRPr b="0" i="0"/>
            </a:pP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yw ystyr 'Y Drindod' i Gristnogion?</a:t>
            </a:r>
          </a:p>
          <a:p>
            <a:endParaRPr lang="en-US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</a:p>
          <a:p>
            <a:pPr>
              <a:defRPr b="0" i="0"/>
            </a:pP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Tair ffurf, fel 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Tad, y Mab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a’r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Ysbryd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Glân</a:t>
            </a: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2 Farc - diffiniad gwan ond mae'r enghraifft wedi dangos bod y disgybl yn deall y cysyniad.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b="0" i="0"/>
            </a:pP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r>
              <a:rPr lang="en-GB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yw ystyr ‘enaid’?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Ymateb: </a:t>
            </a:r>
          </a:p>
          <a:p>
            <a:pPr lvl="0">
              <a:defRPr b="0" i="0"/>
            </a:pP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Dyma'r syniad bod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fodau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dynol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gyd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 d</a:t>
            </a: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ragwyddol ac ysbrydol iddynt sy'n gysylltiedig â Duw.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 2 Marciau – diffiniad cryf a chywir.</a:t>
            </a:r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5048778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12AF7AD-E6F9-4927-B4C5-0758E415D70F}"/>
              </a:ext>
            </a:extLst>
          </p:cNvPr>
          <p:cNvSpPr txBox="1"/>
          <p:nvPr/>
        </p:nvSpPr>
        <p:spPr>
          <a:xfrm>
            <a:off x="1109663" y="257418"/>
            <a:ext cx="7577137" cy="90805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1106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tystiolaeth: Sut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(b)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marcio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1106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E6E631-33AE-4BF8-9811-2508E556599F}"/>
              </a:ext>
            </a:extLst>
          </p:cNvPr>
          <p:cNvSpPr txBox="1"/>
          <p:nvPr/>
        </p:nvSpPr>
        <p:spPr>
          <a:xfrm>
            <a:off x="84221" y="1421160"/>
            <a:ext cx="89814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en-GB" sz="2400" dirty="0" err="1"/>
              <a:t>Bydd</a:t>
            </a:r>
            <a:r>
              <a:rPr lang="en-GB" sz="2400" dirty="0"/>
              <a:t> </a:t>
            </a:r>
            <a:r>
              <a:rPr lang="en-GB" sz="2400" dirty="0" err="1"/>
              <a:t>cwestiynau</a:t>
            </a:r>
            <a:r>
              <a:rPr lang="en-GB" sz="2400" dirty="0"/>
              <a:t> (b) </a:t>
            </a:r>
            <a:r>
              <a:rPr lang="1106" sz="2400" dirty="0"/>
              <a:t>bob amser yn gofyn i </a:t>
            </a:r>
            <a:r>
              <a:rPr lang="en-GB" sz="2400" dirty="0"/>
              <a:t>d</a:t>
            </a:r>
            <a:r>
              <a:rPr lang="1106" sz="2400" dirty="0"/>
              <a:t>disgyblion </a:t>
            </a:r>
            <a:r>
              <a:rPr lang="1106" sz="2400" u="sng" dirty="0"/>
              <a:t>ddisgrifio</a:t>
            </a:r>
            <a:r>
              <a:rPr lang="1106" sz="2400" dirty="0"/>
              <a:t> syniad, digwyddiad, seremoni, adeilad, cred, dysgeidiaeth, safbwynt, agwedd ac ati.</a:t>
            </a:r>
          </a:p>
          <a:p>
            <a:endParaRPr lang="en-GB" sz="2400" dirty="0"/>
          </a:p>
          <a:p>
            <a:pPr>
              <a:defRPr b="0" i="0"/>
            </a:pPr>
            <a:r>
              <a:rPr lang="1106" sz="2400" b="1" dirty="0"/>
              <a:t>Beth mae 'disgrifio' yn ei olygu?</a:t>
            </a:r>
          </a:p>
          <a:p>
            <a:pPr marL="457200" indent="-457200">
              <a:buFont typeface="Arial" panose="020B0604020202020204" pitchFamily="34" charset="0"/>
              <a:buChar char="•"/>
              <a:defRPr b="0" i="0"/>
            </a:pPr>
            <a:r>
              <a:rPr lang="1106" sz="2400" b="1" dirty="0"/>
              <a:t>Dweud neu adrodd am rywbeth</a:t>
            </a:r>
          </a:p>
          <a:p>
            <a:pPr marL="457200" indent="-457200">
              <a:buFont typeface="Arial" panose="020B0604020202020204" pitchFamily="34" charset="0"/>
              <a:buChar char="•"/>
              <a:defRPr b="0" i="0"/>
            </a:pPr>
            <a:r>
              <a:rPr lang="1106" sz="2400" b="1" dirty="0"/>
              <a:t>Adrodd/cysylltu</a:t>
            </a:r>
          </a:p>
          <a:p>
            <a:pPr marL="457200" indent="-457200">
              <a:buFont typeface="Arial" panose="020B0604020202020204" pitchFamily="34" charset="0"/>
              <a:buChar char="•"/>
              <a:defRPr b="0" i="0"/>
            </a:pPr>
            <a:r>
              <a:rPr lang="1106" sz="2400" b="1" dirty="0"/>
              <a:t>Amlinellu </a:t>
            </a:r>
          </a:p>
          <a:p>
            <a:pPr marL="457200" indent="-457200">
              <a:buFont typeface="Arial" panose="020B0604020202020204" pitchFamily="34" charset="0"/>
              <a:buChar char="•"/>
              <a:defRPr b="0" i="0"/>
            </a:pPr>
            <a:r>
              <a:rPr lang="1106" sz="2400" b="1" dirty="0"/>
              <a:t>Rhoi manylion am rywbeth</a:t>
            </a:r>
          </a:p>
          <a:p>
            <a:endParaRPr lang="en-GB" sz="2400" dirty="0"/>
          </a:p>
          <a:p>
            <a:pPr>
              <a:defRPr b="0" i="0"/>
            </a:pPr>
            <a:r>
              <a:rPr lang="1106" sz="2400" dirty="0"/>
              <a:t>Yn y</a:t>
            </a:r>
            <a:r>
              <a:rPr lang="en-GB" sz="2400" dirty="0"/>
              <a:t> </a:t>
            </a:r>
            <a:r>
              <a:rPr lang="1106" sz="2400" dirty="0"/>
              <a:t>cwestiynau </a:t>
            </a:r>
            <a:r>
              <a:rPr lang="en-GB" sz="2400" dirty="0"/>
              <a:t>(b) </a:t>
            </a:r>
            <a:r>
              <a:rPr lang="1106" sz="2400" dirty="0"/>
              <a:t>hyn, rhaid i ddisgyblion </a:t>
            </a:r>
            <a:r>
              <a:rPr lang="1106" sz="2400" u="sng" dirty="0"/>
              <a:t>ddisgrifio </a:t>
            </a:r>
            <a:r>
              <a:rPr lang="1106" sz="2400" dirty="0"/>
              <a:t>, gan roi cymaint o</a:t>
            </a:r>
            <a:r>
              <a:rPr lang="en-GB" sz="2400" dirty="0"/>
              <a:t> </a:t>
            </a:r>
            <a:r>
              <a:rPr lang="1106" sz="2400" dirty="0"/>
              <a:t>fanylion â phosibl yn yr amser a ganiateir (tua 5 munud) a defnyddio iaith grefyddol gywir a pherthnasol a ffynonellau doethineb, lle </a:t>
            </a:r>
            <a:r>
              <a:rPr lang="en-GB" sz="2400" dirty="0" err="1"/>
              <a:t>mae’n</a:t>
            </a:r>
            <a:r>
              <a:rPr lang="en-GB" sz="2400" dirty="0"/>
              <a:t> </a:t>
            </a:r>
            <a:r>
              <a:rPr lang="1106" sz="2400" dirty="0"/>
              <a:t>briodol.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38593452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61241-2FFF-4471-B2F2-6B479E11D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4299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b="1" dirty="0">
                <a:solidFill>
                  <a:schemeClr val="bg1"/>
                </a:solidFill>
              </a:rPr>
              <a:t>Enghreiff</a:t>
            </a:r>
            <a:r>
              <a:rPr lang="en-GB" b="1" dirty="0" err="1">
                <a:solidFill>
                  <a:schemeClr val="bg1"/>
                </a:solidFill>
              </a:rPr>
              <a:t>tiau</a:t>
            </a:r>
            <a:r>
              <a:rPr lang="en-GB" b="1" dirty="0">
                <a:solidFill>
                  <a:schemeClr val="bg1"/>
                </a:solidFill>
              </a:rPr>
              <a:t> o </a:t>
            </a:r>
            <a:r>
              <a:rPr lang="en-GB" b="1" dirty="0" err="1">
                <a:solidFill>
                  <a:schemeClr val="bg1"/>
                </a:solidFill>
              </a:rPr>
              <a:t>gwestiynau</a:t>
            </a:r>
            <a:r>
              <a:rPr lang="en-GB" b="1" dirty="0">
                <a:solidFill>
                  <a:schemeClr val="bg1"/>
                </a:solidFill>
              </a:rPr>
              <a:t> (b)</a:t>
            </a:r>
            <a:endParaRPr lang="1106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60C1A-DF51-4E6A-A202-B5426F654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53" y="1417638"/>
            <a:ext cx="8927431" cy="5271920"/>
          </a:xfrm>
        </p:spPr>
        <p:txBody>
          <a:bodyPr>
            <a:normAutofit fontScale="90000" lnSpcReduction="20000"/>
          </a:bodyPr>
          <a:lstStyle/>
          <a:p>
            <a:pPr>
              <a:defRPr b="0" i="0"/>
            </a:pPr>
            <a:r>
              <a:rPr lang="1106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Daw'r enghreifftiau canlynol o bapurau cwestiynau Uned 1 2019:</a:t>
            </a:r>
            <a:endParaRPr lang="en-U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  Disgrifiwch gredoau Cristnogol am Iesu fel y Meseia. [5]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A Cwestiwn 1b.</a:t>
            </a: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 Disgrifiwch waith CAFOD</a:t>
            </a: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[5]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Ran A Cwestiwn 1b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   Disgrifiwch sut gallai credinwyr crefyddol gefnogi dinasyddiaeth fyd-eang. [5]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B Cwestiwn 3b.</a:t>
            </a:r>
          </a:p>
          <a:p>
            <a:pPr marL="0" indent="0">
              <a:buNone/>
            </a:pP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800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llai llwyddiannus: </a:t>
            </a:r>
          </a:p>
          <a:p>
            <a:pPr marL="0" indent="0">
              <a:buNone/>
              <a:defRPr b="0" i="0"/>
            </a:pPr>
            <a:r>
              <a:rPr lang="1106" sz="1800" b="1" dirty="0">
                <a:latin typeface="Arial" panose="020B0604020202020204" pitchFamily="34" charset="0"/>
                <a:cs typeface="Arial" panose="020B0604020202020204" pitchFamily="34" charset="0"/>
              </a:rPr>
              <a:t>Collir marciau'n aml am nad yw disgyblion yn gwybod digon o fanylion am y pwnc yn y cwestiwn neu am eu bod yn camddarllen y cwestiwn neu am eu bod yn defnyddio'r amser i esbonio yn hytrach na disgrifio (gweler enghraifft isod).</a:t>
            </a:r>
          </a:p>
          <a:p>
            <a:pPr marL="0" indent="0">
              <a:buNone/>
            </a:pP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 </a:t>
            </a: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Disgrifiwch waith CAFOD</a:t>
            </a: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1106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Ymateb: </a:t>
            </a:r>
          </a:p>
          <a:p>
            <a:pPr marL="0" indent="0">
              <a:buNone/>
              <a:defRPr b="0" i="0"/>
            </a:pPr>
            <a:r>
              <a:rPr lang="1106" sz="1600" dirty="0"/>
              <a:t>Mae CAFOD yn elusen Gatholig sy’n </a:t>
            </a:r>
            <a:r>
              <a:rPr lang="en-GB" sz="1600" dirty="0" err="1"/>
              <a:t>dilyn</a:t>
            </a:r>
            <a:r>
              <a:rPr lang="en-GB" sz="1600" dirty="0"/>
              <a:t> </a:t>
            </a:r>
            <a:r>
              <a:rPr lang="1106" sz="1600" dirty="0"/>
              <a:t>dysgeidiaeth</a:t>
            </a:r>
            <a:r>
              <a:rPr lang="en-GB" sz="1600" dirty="0"/>
              <a:t>au</a:t>
            </a:r>
            <a:r>
              <a:rPr lang="1106" sz="1600" dirty="0"/>
              <a:t> Iesu am garu eich cymydog a thrin eraill fel y byddech </a:t>
            </a:r>
            <a:r>
              <a:rPr lang="en-GB" sz="1600" dirty="0"/>
              <a:t>chi </a:t>
            </a:r>
            <a:r>
              <a:rPr lang="en-GB" sz="1600" dirty="0" err="1"/>
              <a:t>eisiau</a:t>
            </a:r>
            <a:r>
              <a:rPr lang="en-GB" sz="1600" dirty="0"/>
              <a:t> </a:t>
            </a:r>
            <a:r>
              <a:rPr lang="en-GB" sz="1600" dirty="0" err="1"/>
              <a:t>cael</a:t>
            </a:r>
            <a:r>
              <a:rPr lang="en-GB" sz="1600" dirty="0"/>
              <a:t> </a:t>
            </a:r>
            <a:r>
              <a:rPr lang="1106" sz="1600" dirty="0"/>
              <a:t>eich trin. Yn </a:t>
            </a:r>
            <a:r>
              <a:rPr lang="en-GB" sz="1600" dirty="0" err="1"/>
              <a:t>Nameg</a:t>
            </a:r>
            <a:r>
              <a:rPr lang="en-GB" sz="1600" dirty="0"/>
              <a:t> y </a:t>
            </a:r>
            <a:r>
              <a:rPr lang="en-GB" sz="1600" dirty="0" err="1"/>
              <a:t>Farn</a:t>
            </a:r>
            <a:r>
              <a:rPr lang="en-GB" sz="1600" dirty="0"/>
              <a:t> </a:t>
            </a:r>
            <a:r>
              <a:rPr lang="en-GB" sz="1600" dirty="0" err="1"/>
              <a:t>Derfynol</a:t>
            </a:r>
            <a:r>
              <a:rPr lang="1106" sz="1600" dirty="0"/>
              <a:t>, dywed Iesu </a:t>
            </a:r>
            <a:r>
              <a:rPr lang="en-GB" sz="1600" dirty="0" err="1"/>
              <a:t>mai’r</a:t>
            </a:r>
            <a:r>
              <a:rPr lang="en-GB" sz="1600" dirty="0"/>
              <a:t> </a:t>
            </a:r>
            <a:r>
              <a:rPr lang="en-GB" sz="1600" dirty="0" err="1"/>
              <a:t>unig</a:t>
            </a:r>
            <a:r>
              <a:rPr lang="en-GB" sz="1600" dirty="0"/>
              <a:t> </a:t>
            </a:r>
            <a:r>
              <a:rPr lang="en-GB" sz="1600" dirty="0" err="1"/>
              <a:t>bobl</a:t>
            </a:r>
            <a:r>
              <a:rPr lang="en-GB" sz="1600" dirty="0"/>
              <a:t> </a:t>
            </a:r>
            <a:r>
              <a:rPr lang="en-GB" sz="1600" dirty="0" err="1"/>
              <a:t>fydd</a:t>
            </a:r>
            <a:r>
              <a:rPr lang="en-GB" sz="1600" dirty="0"/>
              <a:t> </a:t>
            </a:r>
            <a:r>
              <a:rPr lang="en-GB" sz="1600" dirty="0" err="1"/>
              <a:t>yn</a:t>
            </a:r>
            <a:r>
              <a:rPr lang="en-GB" sz="1600" dirty="0"/>
              <a:t> </a:t>
            </a:r>
            <a:r>
              <a:rPr lang="en-GB" sz="1600" dirty="0" err="1"/>
              <a:t>gallu</a:t>
            </a:r>
            <a:r>
              <a:rPr lang="en-GB" sz="1600" dirty="0"/>
              <a:t> </a:t>
            </a:r>
            <a:r>
              <a:rPr lang="en-GB" sz="1600" dirty="0" err="1"/>
              <a:t>mynd</a:t>
            </a:r>
            <a:r>
              <a:rPr lang="en-GB" sz="1600" dirty="0"/>
              <a:t> </a:t>
            </a:r>
            <a:r>
              <a:rPr lang="en-GB" sz="1600" dirty="0" err="1"/>
              <a:t>i’r</a:t>
            </a:r>
            <a:r>
              <a:rPr lang="en-GB" sz="1600" dirty="0"/>
              <a:t> </a:t>
            </a:r>
            <a:r>
              <a:rPr lang="en-GB" sz="1600" dirty="0" err="1"/>
              <a:t>nefoedd</a:t>
            </a:r>
            <a:r>
              <a:rPr lang="en-GB" sz="1600" dirty="0"/>
              <a:t> </a:t>
            </a:r>
            <a:r>
              <a:rPr lang="en-GB" sz="1600" dirty="0" err="1"/>
              <a:t>fydd</a:t>
            </a:r>
            <a:r>
              <a:rPr lang="en-GB" sz="1600" dirty="0"/>
              <a:t> y </a:t>
            </a:r>
            <a:r>
              <a:rPr lang="en-GB" sz="1600" dirty="0" err="1"/>
              <a:t>rhai</a:t>
            </a:r>
            <a:r>
              <a:rPr lang="en-GB" sz="1600" dirty="0"/>
              <a:t> </a:t>
            </a:r>
            <a:r>
              <a:rPr lang="en-GB" sz="1600" dirty="0" err="1"/>
              <a:t>sydd</a:t>
            </a:r>
            <a:r>
              <a:rPr lang="en-GB" sz="1600" dirty="0"/>
              <a:t> </a:t>
            </a:r>
            <a:r>
              <a:rPr lang="en-GB" sz="1600" dirty="0" err="1"/>
              <a:t>wedi</a:t>
            </a:r>
            <a:r>
              <a:rPr lang="en-GB" sz="1600" dirty="0"/>
              <a:t> </a:t>
            </a:r>
            <a:r>
              <a:rPr lang="1106" sz="1600" dirty="0"/>
              <a:t>bwydo'r llwglyd a'r sychedig, </a:t>
            </a:r>
            <a:r>
              <a:rPr lang="en-GB" sz="1600" dirty="0" err="1"/>
              <a:t>wedi</a:t>
            </a:r>
            <a:r>
              <a:rPr lang="en-GB" sz="1600" dirty="0"/>
              <a:t> </a:t>
            </a:r>
            <a:r>
              <a:rPr lang="en-GB" sz="1600" dirty="0" err="1"/>
              <a:t>helpu</a:t>
            </a:r>
            <a:r>
              <a:rPr lang="en-GB" sz="1600" dirty="0"/>
              <a:t> </a:t>
            </a:r>
            <a:r>
              <a:rPr lang="1106" sz="1600" dirty="0"/>
              <a:t>pobl sâl</a:t>
            </a:r>
            <a:r>
              <a:rPr lang="en-GB" sz="1600" dirty="0"/>
              <a:t> ac </a:t>
            </a:r>
            <a:r>
              <a:rPr lang="en-GB" sz="1600" dirty="0" err="1"/>
              <a:t>wedi</a:t>
            </a:r>
            <a:r>
              <a:rPr lang="1106" sz="1600" dirty="0"/>
              <a:t> </a:t>
            </a:r>
            <a:r>
              <a:rPr lang="en-GB" sz="1600" dirty="0" err="1"/>
              <a:t>rhoi</a:t>
            </a:r>
            <a:r>
              <a:rPr lang="en-GB" sz="1600" dirty="0"/>
              <a:t> </a:t>
            </a:r>
            <a:r>
              <a:rPr lang="en-GB" sz="1600" dirty="0" err="1"/>
              <a:t>dillad</a:t>
            </a:r>
            <a:r>
              <a:rPr lang="en-GB" sz="1600" dirty="0"/>
              <a:t> a </a:t>
            </a:r>
            <a:r>
              <a:rPr lang="en-GB" sz="1600" dirty="0" err="1"/>
              <a:t>chroeso</a:t>
            </a:r>
            <a:r>
              <a:rPr lang="en-GB" sz="1600" dirty="0"/>
              <a:t> </a:t>
            </a:r>
            <a:r>
              <a:rPr lang="en-GB" sz="1600" dirty="0" err="1"/>
              <a:t>i</a:t>
            </a:r>
            <a:r>
              <a:rPr lang="en-GB" sz="1600" dirty="0"/>
              <a:t> </a:t>
            </a:r>
            <a:r>
              <a:rPr lang="en-GB" sz="1600" dirty="0" err="1"/>
              <a:t>bobl</a:t>
            </a:r>
            <a:r>
              <a:rPr lang="1106" sz="1600" dirty="0"/>
              <a:t>. </a:t>
            </a:r>
            <a:r>
              <a:rPr lang="en-GB" sz="1600" dirty="0" err="1"/>
              <a:t>Dysgeidiaeth</a:t>
            </a:r>
            <a:r>
              <a:rPr lang="en-GB" sz="1600" dirty="0"/>
              <a:t> </a:t>
            </a:r>
            <a:r>
              <a:rPr lang="en-GB" sz="1600" dirty="0" err="1"/>
              <a:t>arall</a:t>
            </a:r>
            <a:r>
              <a:rPr lang="en-GB" sz="1600" dirty="0"/>
              <a:t> </a:t>
            </a:r>
            <a:r>
              <a:rPr lang="en-GB" sz="1600" dirty="0" err="1"/>
              <a:t>yw</a:t>
            </a:r>
            <a:r>
              <a:rPr lang="en-GB" sz="1600" dirty="0"/>
              <a:t> </a:t>
            </a:r>
            <a:r>
              <a:rPr lang="1106" sz="1600" dirty="0"/>
              <a:t>stori'r dyn cyfoethog a La</a:t>
            </a:r>
            <a:r>
              <a:rPr lang="en-GB" sz="1600" dirty="0"/>
              <a:t>sarus</a:t>
            </a:r>
            <a:r>
              <a:rPr lang="1106" sz="1600" dirty="0"/>
              <a:t>, pan fydd La</a:t>
            </a:r>
            <a:r>
              <a:rPr lang="en-GB" sz="1600" dirty="0"/>
              <a:t>sarus</a:t>
            </a:r>
            <a:r>
              <a:rPr lang="1106" sz="1600" dirty="0"/>
              <a:t> yn mynd i uffern am beidio â helpu’r </a:t>
            </a:r>
            <a:r>
              <a:rPr lang="en-GB" sz="1600" dirty="0" err="1"/>
              <a:t>crwydryn</a:t>
            </a:r>
            <a:r>
              <a:rPr lang="1106" sz="1600" dirty="0"/>
              <a:t> y tu allan i'w dŷ a hefyd pan fydd y Samariad Da yn helpu’r </a:t>
            </a:r>
            <a:r>
              <a:rPr lang="en-GB" sz="1600" dirty="0"/>
              <a:t>person</a:t>
            </a:r>
            <a:r>
              <a:rPr lang="1106" sz="1600" dirty="0"/>
              <a:t> sydd wedi cael ei fygio. Mae'r dysgeidiaethau hyn yn dangos bod elusen yn beth pwysig i Gristnogion; mae pawb yn cael eu gwneud </a:t>
            </a:r>
            <a:r>
              <a:rPr lang="en-GB" sz="1600" dirty="0" err="1"/>
              <a:t>ar</a:t>
            </a:r>
            <a:r>
              <a:rPr lang="en-GB" sz="1600" dirty="0"/>
              <a:t> </a:t>
            </a:r>
            <a:r>
              <a:rPr lang="en-GB" sz="1600" dirty="0" err="1"/>
              <a:t>lun</a:t>
            </a:r>
            <a:r>
              <a:rPr lang="en-GB" sz="1600" dirty="0"/>
              <a:t> </a:t>
            </a:r>
            <a:r>
              <a:rPr lang="1106" sz="1600" dirty="0"/>
              <a:t>Duw ac yn haeddu parch ac mae CAFOD yn ceisio gwneud hynny mewn ffordd ymarferol. </a:t>
            </a:r>
          </a:p>
          <a:p>
            <a:pPr marL="0" indent="0">
              <a:buNone/>
              <a:defRPr b="0" i="0"/>
            </a:pPr>
            <a:r>
              <a:rPr lang="1106" sz="1600" b="1" dirty="0"/>
              <a:t>Band 1 – mae'r ymateb yn </a:t>
            </a:r>
            <a:r>
              <a:rPr lang="1106" sz="1600" b="1" u="sng" dirty="0"/>
              <a:t>esboniad</a:t>
            </a:r>
            <a:r>
              <a:rPr lang="1106" sz="1600" b="1" dirty="0"/>
              <a:t> ardderchog o PAM mae CAFOD yn gwneud y gwaith mae'n ei wneud (ac mae'r cyfeiriadau at ffynonellau doethineb hefyd yn rhagorol), ond nid oes </a:t>
            </a:r>
            <a:r>
              <a:rPr lang="en-GB" sz="1600" b="1" dirty="0" err="1"/>
              <a:t>unrhyw</a:t>
            </a:r>
            <a:r>
              <a:rPr lang="en-GB" sz="1600" b="1" dirty="0"/>
              <a:t> </a:t>
            </a:r>
            <a:r>
              <a:rPr lang="1106" sz="1600" b="1" dirty="0"/>
              <a:t>wybodaeth am waith CAFOD. Mae 1 marc wedi'i roi'n hael ar gyfer y cyfeiriad cyffredinol at, 'Mae CAFOD yn ceisio gwneud hynny mewn ffordd ymarferol.’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9669585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457200" y="1432373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b="0" i="0"/>
            </a:pPr>
            <a:r>
              <a:rPr lang="1106" sz="2400" b="1"/>
              <a:t>Deall y meini prawf asesu</a:t>
            </a:r>
          </a:p>
          <a:p>
            <a:pPr lvl="0"/>
            <a:endParaRPr lang="en-GB" sz="2400" b="1"/>
          </a:p>
          <a:p>
            <a:pPr lvl="0">
              <a:defRPr b="0" i="0"/>
            </a:pPr>
            <a:r>
              <a:rPr lang="1106" sz="2200"/>
              <a:t>Yn gyffredinol, mae meini prawf marcio ar ddwy ffurf:</a:t>
            </a:r>
          </a:p>
          <a:p>
            <a:pPr lvl="0"/>
            <a:endParaRPr lang="en-GB" sz="220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2200"/>
              <a:t>marcio gwrthrychol – yn gyffredinol ar gyfer ymatebion tariff isel, lle mae gwybodaeth wrthrychol yn cael ei hasesu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2200"/>
              <a:t>arfer barn academaidd drwy:</a:t>
            </a:r>
          </a:p>
          <a:p>
            <a:pPr marL="1085850" lvl="1" indent="-342900">
              <a:buFont typeface="Wingdings" panose="05000000000000000000" pitchFamily="2" charset="2"/>
              <a:buChar char="q"/>
              <a:defRPr b="0" i="0"/>
            </a:pPr>
            <a:r>
              <a:rPr lang="1106" sz="2200"/>
              <a:t>grid asesu sy'n nodi meini prawf ar gyfer lefelau gwahanol o ymateb </a:t>
            </a:r>
          </a:p>
          <a:p>
            <a:pPr marL="1085850" lvl="1" indent="-342900">
              <a:buFont typeface="Wingdings" panose="05000000000000000000" pitchFamily="2" charset="2"/>
              <a:buChar char="q"/>
              <a:defRPr b="0" i="0"/>
            </a:pPr>
            <a:r>
              <a:rPr lang="1106" sz="2200"/>
              <a:t>cynnwys dangosol, hynny yw, arwydd o'r math o gynnwys a allai fod yn rhan o'r ymatebion.</a:t>
            </a:r>
          </a:p>
          <a:p>
            <a:pPr>
              <a:defRPr b="0" i="0"/>
            </a:pPr>
            <a:r>
              <a:rPr lang="1106" sz="2200"/>
              <a:t> </a:t>
            </a:r>
          </a:p>
          <a:p>
            <a:endParaRPr lang="en-GB" sz="2400" b="1"/>
          </a:p>
        </p:txBody>
      </p:sp>
    </p:spTree>
    <p:extLst>
      <p:ext uri="{BB962C8B-B14F-4D97-AF65-F5344CB8AC3E}">
        <p14:creationId xmlns:p14="http://schemas.microsoft.com/office/powerpoint/2010/main" val="235388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4672E-EB93-4834-8EBA-6D315B334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en-GB" b="1" dirty="0" err="1">
                <a:solidFill>
                  <a:schemeClr val="bg1"/>
                </a:solidFill>
              </a:rPr>
              <a:t>Enghreifftiau</a:t>
            </a:r>
            <a:r>
              <a:rPr lang="en-GB" b="1" dirty="0">
                <a:solidFill>
                  <a:schemeClr val="bg1"/>
                </a:solidFill>
              </a:rPr>
              <a:t> o </a:t>
            </a:r>
            <a:r>
              <a:rPr lang="en-GB" b="1" dirty="0" err="1">
                <a:solidFill>
                  <a:schemeClr val="bg1"/>
                </a:solidFill>
              </a:rPr>
              <a:t>gwestiynau</a:t>
            </a:r>
            <a:r>
              <a:rPr lang="en-GB" b="1" dirty="0">
                <a:solidFill>
                  <a:schemeClr val="bg1"/>
                </a:solidFill>
              </a:rPr>
              <a:t> (b)</a:t>
            </a:r>
            <a:endParaRPr lang="1106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B0830-1F1D-4C02-B7B7-2F5F4AADAE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441" y="1417638"/>
            <a:ext cx="8843211" cy="5332078"/>
          </a:xfrm>
        </p:spPr>
        <p:txBody>
          <a:bodyPr>
            <a:normAutofit fontScale="87500" lnSpcReduction="10000"/>
          </a:bodyPr>
          <a:lstStyle/>
          <a:p>
            <a:pPr marL="0" indent="0">
              <a:buNone/>
              <a:defRPr b="0" i="0"/>
            </a:pPr>
            <a:r>
              <a:rPr lang="1106" sz="1800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llwyddiannus:</a:t>
            </a:r>
          </a:p>
          <a:p>
            <a:pPr marL="0" indent="0">
              <a:buNone/>
              <a:defRPr b="0" i="0"/>
            </a:pPr>
            <a:r>
              <a:rPr lang="1106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  Disgrifiwch gredoau Cristnogol am Iesu fel y Meseia. </a:t>
            </a:r>
          </a:p>
          <a:p>
            <a:pPr marL="0" indent="0">
              <a:buNone/>
            </a:pPr>
            <a:endParaRPr lang="en-US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  <a:endParaRPr lang="en-US" sz="15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Weithiau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Iesu’n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alw’n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'Crist' sy'n golygu ‘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eneiniog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’. Mae hyn yn dangos bod Cristnogion yn credu mai ef yw'r Me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seia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Gwaredwr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gafodd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addo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gan rai o'r pro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ffwydi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yn yr Hen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Destament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a ddefnyddiodd deitlau fel 'Tywysog Heddwch’,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‘Mab y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Dyn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' a ‘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Mab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Duw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' i'w ddisgrifio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, ac a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ddywedodd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byddai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Iesu’n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datgelu Teyrnas Duw i bawb ac yn cynnig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iachawdwriaeth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i bawb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rhag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pechod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. Dywedodd y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proffwyd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Eseia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y byddai’r M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eseia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yn helpu'r tlawd, yn rhoi golwg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dall ac yn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gadael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rhai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sydd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wedi’u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gormesu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rhydd, ond y byddai hefyd yn dioddef marwolaeth erchyll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pechodau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pobl eraill, er ei fod yn gwbl ddi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euog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. Pan ofynnodd Iesu i'w Ddis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gyblion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pwy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oedden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nhw’n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meddwl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oedd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, atebodd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Seimon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Pedr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, 'Chi yw'r Mes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Mab y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Duw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byw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.’</a:t>
            </a:r>
          </a:p>
          <a:p>
            <a:pPr marL="0" indent="0">
              <a:buNone/>
            </a:pPr>
            <a:endParaRPr lang="en-GB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Band 3 – disgrifiad rhagorol, cydlynol. Defnydd helaeth a </a:t>
            </a:r>
            <a:r>
              <a:rPr lang="en-GB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manwl</a:t>
            </a:r>
            <a:r>
              <a:rPr lang="en-GB" sz="1500" b="1" dirty="0">
                <a:latin typeface="Arial" panose="020B0604020202020204" pitchFamily="34" charset="0"/>
                <a:cs typeface="Arial" panose="020B0604020202020204" pitchFamily="34" charset="0"/>
              </a:rPr>
              <a:t> g</a:t>
            </a: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ywir o iaith grefyddol briodol a ffynonellau doethineb ac awdurdod.</a:t>
            </a:r>
          </a:p>
          <a:p>
            <a:pPr marL="0" indent="0">
              <a:buNone/>
            </a:pPr>
            <a:endParaRPr lang="en-GB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  <a:endParaRPr lang="en-US" sz="15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Mae Cristnogion yn meddwl mai Iesu yw'r Me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seia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, ond dydy Iddewon ddim yn credu hyn ac maen nhw'n dal i aros iddo ddod. Mae'r Hen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Destament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yn dweud y bydd y Mes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yn Frenin, ond nid fel Brenin byd-eang,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ond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yn debycach i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Waredwr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. Roedd y Mes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i fod i helpu pobl dlawd ac oherwydd bod Iesu wedi helpu pobl dlawd, maen nhw'n meddwl mai ef yw'r Mes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. Roedd y Mes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hefyd i fod i ddioddef, yn union fel y gwnaeth Jesus pan gafodd ei 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groeshoelio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gan bobl nad oeddent yn credu mai ef oedd y Mes</a:t>
            </a:r>
            <a:r>
              <a:rPr lang="en-GB" sz="1500" dirty="0" err="1">
                <a:latin typeface="Arial" panose="020B0604020202020204" pitchFamily="34" charset="0"/>
                <a:cs typeface="Arial" panose="020B0604020202020204" pitchFamily="34" charset="0"/>
              </a:rPr>
              <a:t>eia</a:t>
            </a: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Band 2 – disgrifiad da, </a:t>
            </a:r>
            <a:r>
              <a:rPr lang="en-GB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manwl</a:t>
            </a:r>
            <a:r>
              <a:rPr lang="en-GB" sz="1500" b="1" dirty="0">
                <a:latin typeface="Arial" panose="020B0604020202020204" pitchFamily="34" charset="0"/>
                <a:cs typeface="Arial" panose="020B0604020202020204" pitchFamily="34" charset="0"/>
              </a:rPr>
              <a:t> g</a:t>
            </a: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ywir ar y cyfan, gyda defnydd </a:t>
            </a:r>
            <a:r>
              <a:rPr lang="en-GB" sz="1500" b="1" dirty="0">
                <a:latin typeface="Arial" panose="020B0604020202020204" pitchFamily="34" charset="0"/>
                <a:cs typeface="Arial" panose="020B0604020202020204" pitchFamily="34" charset="0"/>
              </a:rPr>
              <a:t>manel g</a:t>
            </a: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ywir ar y cyfan o iaith grefyddol a ffynonellau doethineb</a:t>
            </a:r>
            <a:endParaRPr lang="en-US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5758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8AD86-2B4B-4C03-8CE6-41DB81BFD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 b="0" i="0"/>
            </a:pPr>
            <a:r>
              <a:rPr lang="1106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tystiolaeth: Sut mae </a:t>
            </a:r>
            <a:b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(c)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marcio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br>
              <a:rPr lang="1106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68257-EBB9-4D06-B0A8-4E429C222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411" y="1417638"/>
            <a:ext cx="8867273" cy="5283951"/>
          </a:xfrm>
        </p:spPr>
        <p:txBody>
          <a:bodyPr>
            <a:normAutofit fontScale="87500" lnSpcReduction="10000"/>
          </a:bodyPr>
          <a:lstStyle/>
          <a:p>
            <a:pPr>
              <a:defRPr b="0" i="0"/>
            </a:pP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Bydd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(c)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bob amser yn gofyn i ddisgyblion </a:t>
            </a:r>
            <a:r>
              <a:rPr lang="1106" sz="1600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600" u="sng" dirty="0" err="1">
                <a:latin typeface="Arial" panose="020B0604020202020204" pitchFamily="34" charset="0"/>
                <a:cs typeface="Arial" panose="020B0604020202020204" pitchFamily="34" charset="0"/>
              </a:rPr>
              <a:t>sbonio</a:t>
            </a:r>
            <a:r>
              <a:rPr lang="1106" sz="1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syniad, digwyddiad, gweithred, seremoni, adeilad, cred,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dysgeidiaeth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safbwynt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, agwedd ac ati. *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Mae'r cwestiynau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(c)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Rhan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gofyn am DDAU ymateb crefyddol: Cristnogaeth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A HEFYD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yr ail grefydd a astudiwyd – gweler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isod.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Beth yw ystyr 'esbonio’?</a:t>
            </a:r>
          </a:p>
          <a:p>
            <a:pPr>
              <a:defRPr b="0" i="0"/>
            </a:pP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Gwneud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rhywbeth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glir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drwy roi mwy o fanylion</a:t>
            </a:r>
          </a:p>
          <a:p>
            <a:pPr>
              <a:defRPr b="0" i="0"/>
            </a:pP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Egluro</a:t>
            </a:r>
            <a:endParaRPr lang="1106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Mynd y tu hwnt i ddisgrifiad a chynnig mwy o ddyfnder</a:t>
            </a:r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Datgelu'r rhesymau y tu ôl i rywbeth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DISGRIFIWCH + 'PAM' + 'OHERWYDD' = E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SBONIWCH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Nid disgrifiadau yw esboniadau; disgwylir mwy o'r 'pam' ac 'oherwydd' mewn esboniad. Rhaid i ddisgyblion roi esboniadau manwl a defnyddio iaith grefyddol gywir a ffynonellau doethineb ac awdurdod, lle bo hynny'n briodol.</a:t>
            </a:r>
          </a:p>
          <a:p>
            <a:pPr marL="0" indent="0">
              <a:buNone/>
            </a:pP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2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Daw'r enghreifftiau canlynol o bapurau cwestiynau Uned 1 2019:</a:t>
            </a: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 Esboniwch gredoau Cristnogol am y Creu o ran y byd a bodau dynol. [8] 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A Cwestiwn 1c.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  Esboniwch gredoau Catholig am Iesu. [8] 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A Cwestiwn 1c 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 Esboniwch agweddau Cristnogol a Mwslimaidd* tuag at y Gosb Eithaf.</a:t>
            </a:r>
            <a:r>
              <a:rPr lang="1106" sz="16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[8]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O Ran B Cw.4c.</a:t>
            </a:r>
          </a:p>
          <a:p>
            <a:pPr marL="0" indent="0">
              <a:buNone/>
            </a:pPr>
            <a:endParaRPr lang="en-GB" sz="16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6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b="1" dirty="0">
              <a:highlight>
                <a:srgbClr val="FF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92506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ACC96-5BCE-473E-B760-6F4E29BF9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1106" b="1" dirty="0">
                <a:solidFill>
                  <a:schemeClr val="bg1"/>
                </a:solidFill>
              </a:rPr>
              <a:t>Enghreiffti</a:t>
            </a:r>
            <a:r>
              <a:rPr lang="en-GB" b="1" dirty="0">
                <a:solidFill>
                  <a:schemeClr val="bg1"/>
                </a:solidFill>
              </a:rPr>
              <a:t>au o </a:t>
            </a:r>
            <a:r>
              <a:rPr lang="en-GB" b="1" dirty="0" err="1">
                <a:solidFill>
                  <a:schemeClr val="bg1"/>
                </a:solidFill>
              </a:rPr>
              <a:t>gwestiynau</a:t>
            </a:r>
            <a:r>
              <a:rPr lang="en-GB" b="1" dirty="0">
                <a:solidFill>
                  <a:schemeClr val="bg1"/>
                </a:solidFill>
              </a:rPr>
              <a:t> (c)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05797-2941-45D6-8708-58A71641A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417638"/>
            <a:ext cx="9144000" cy="5440362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Dyma enghraifft o ddisgrifiad </a:t>
            </a:r>
            <a:r>
              <a:rPr lang="1106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 o'i gymharu ag esboniad </a:t>
            </a:r>
            <a:r>
              <a:rPr lang="1106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(B):</a:t>
            </a:r>
          </a:p>
          <a:p>
            <a:endParaRPr lang="en-GB" sz="1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AutoNum type="alphaUcPeriod"/>
              <a:defRPr b="0" i="0"/>
            </a:pP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byddai gofyn i chi ddisgrifio, er enghraifft, gwasanaeth Ewcharist Cristnogol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Anglicanaidd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Gatholig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gallech chi gynnwys y canlynol:</a:t>
            </a:r>
          </a:p>
          <a:p>
            <a:pPr marL="0" indent="0">
              <a:buNone/>
              <a:defRPr b="0" i="0"/>
            </a:pP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ystod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Offeren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neu'r Gwasanaeth E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wcharist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mae’r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Offeiriad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Ficer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tynnu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bara 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arwain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o'r Tabernacl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Offeiriad yn gweddïo dros y bara a'r gwin ac yn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dal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fyny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i'r gynulleidfa. Gall cloch gael ei chanu.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Mae'r Offeiriad yn torri'r bara ac yn dweud y geiriau a ddywedodd Iesu yn y Swper Olaf 'Dyma fy nghorff,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sy’n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roi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drosoch</a:t>
            </a: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</a:t>
            </a: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dyma fy ngwaed. Gwnewch hyn er cof amdanaf.’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Mae'r gynulleidfa yn ciwio i dderbyn y bara a llymaid o'r gwin o garegl. Mae emyn yn cael ei chanu.</a:t>
            </a:r>
          </a:p>
          <a:p>
            <a:endParaRPr lang="en-GB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AutoNum type="alphaUcPeriod" startAt="2"/>
              <a:defRPr b="0" i="0"/>
            </a:pP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OND pe gofynnir i chi esbonio pam mae Ewcharist yn bwysig i Gristnogion Anglicanaidd a Chatholig, byddai'r ateb yn cynnwys llawer o'r gair 'oherwydd' wrth i chi geisio esbonio </a:t>
            </a:r>
            <a:r>
              <a:rPr lang="1106" sz="1200" b="1" u="sng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pam</a:t>
            </a: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mae'n bwysig.</a:t>
            </a:r>
            <a:r>
              <a:rPr lang="1106" sz="1200" b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 chi gynnwys y canlynol:</a:t>
            </a:r>
          </a:p>
          <a:p>
            <a:pPr marL="0" indent="0">
              <a:buNone/>
            </a:pPr>
            <a:endParaRPr lang="en-GB" sz="12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 ei fod yn cofio aberth Iesu ar y groes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 ei fod yn dathlu Iesu yn gwneud iawn am bechodau dynoliaeth a gafodd ei etifeddu drwy'r Pechod Gwreiddiol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 ei fod yn atgoffa'r gymuned o Iesu yn gwneud Cyfamod newydd â dynoliaeth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 bod Iesu wedi dweud 'gwnewch hyn er cof amdanaf' yn y Swper Olaf</a:t>
            </a:r>
          </a:p>
          <a:p>
            <a:pPr>
              <a:defRPr b="0" i="0"/>
            </a:pP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 bod rhai Cristnogion, </a:t>
            </a:r>
            <a:r>
              <a:rPr lang="en-GB" sz="1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</a:t>
            </a: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Catholigion, yn credu mewn Traws</a:t>
            </a:r>
            <a:r>
              <a:rPr lang="en-GB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sz="1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sylweddiad</a:t>
            </a: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 mae rhai Anglican</a:t>
            </a:r>
            <a:r>
              <a:rPr lang="en-GB" sz="1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iaid</a:t>
            </a: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yn credu mewn C</a:t>
            </a:r>
            <a:r>
              <a:rPr lang="en-GB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yd-</a:t>
            </a:r>
            <a:r>
              <a:rPr lang="en-GB" sz="1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sylweddiad</a:t>
            </a:r>
            <a:r>
              <a:rPr lang="1106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GB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2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Enghreifftio b. Cwestiynau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26882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AD7E2-F81C-449B-8044-3D7816061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b="0" i="0"/>
            </a:pPr>
            <a:r>
              <a:rPr lang="1106" b="1" dirty="0">
                <a:solidFill>
                  <a:schemeClr val="bg1"/>
                </a:solidFill>
              </a:rPr>
              <a:t>Enghreiffti</a:t>
            </a:r>
            <a:r>
              <a:rPr lang="en-GB" b="1" dirty="0">
                <a:solidFill>
                  <a:schemeClr val="bg1"/>
                </a:solidFill>
              </a:rPr>
              <a:t>au o </a:t>
            </a:r>
            <a:r>
              <a:rPr lang="en-GB" b="1" dirty="0" err="1">
                <a:solidFill>
                  <a:schemeClr val="bg1"/>
                </a:solidFill>
              </a:rPr>
              <a:t>gwestiynau</a:t>
            </a:r>
            <a:r>
              <a:rPr lang="en-GB" b="1" dirty="0">
                <a:solidFill>
                  <a:schemeClr val="bg1"/>
                </a:solidFill>
              </a:rPr>
              <a:t> (c)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D02D3-9106-4223-9354-31F560E3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347" y="1417638"/>
            <a:ext cx="8819147" cy="534410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GB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4800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llai llwyddiannus: </a:t>
            </a:r>
          </a:p>
          <a:p>
            <a:pPr marL="0" indent="0">
              <a:buNone/>
              <a:defRPr b="0" i="0"/>
            </a:pPr>
            <a:r>
              <a:rPr lang="1106" sz="4800" b="1" dirty="0">
                <a:latin typeface="Arial" panose="020B0604020202020204" pitchFamily="34" charset="0"/>
                <a:cs typeface="Arial" panose="020B0604020202020204" pitchFamily="34" charset="0"/>
              </a:rPr>
              <a:t>Collir marciau'n aml am nad yw disgyblion yn gwybod digon o fanylion am y pwnc yn y cwestiwn neu am eu bod yn camddarllen y cwestiwn neu am eu bod yn defnyddio'r amser i ddisgrifio yn hytrach nag esbonio. Weithiau, nid ydynt yn cynnwys ail ymateb crefyddol </a:t>
            </a:r>
            <a:r>
              <a:rPr lang="en-GB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yng</a:t>
            </a:r>
            <a: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nghwestiwn</a:t>
            </a:r>
            <a: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  <a:t> (c) </a:t>
            </a:r>
            <a:r>
              <a:rPr lang="en-GB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Rhan</a:t>
            </a:r>
            <a: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  <a:t> B, neu </a:t>
            </a:r>
            <a:r>
              <a:rPr lang="en-GB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mae’n</a:t>
            </a:r>
            <a:r>
              <a:rPr lang="1106" sz="4800" b="1" dirty="0">
                <a:latin typeface="Arial" panose="020B0604020202020204" pitchFamily="34" charset="0"/>
                <a:cs typeface="Arial" panose="020B0604020202020204" pitchFamily="34" charset="0"/>
              </a:rPr>
              <a:t> fyr iawn (gweler enghraifft isod).</a:t>
            </a:r>
          </a:p>
          <a:p>
            <a:pPr marL="0" indent="0">
              <a:buNone/>
            </a:pPr>
            <a:endParaRPr lang="en-GB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 Esboniwch agweddau Cristnogol a Mwslimaidd tuag at y Gosb Eithaf.</a:t>
            </a:r>
            <a:r>
              <a:rPr lang="1106" sz="56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[8]  </a:t>
            </a:r>
            <a:r>
              <a:rPr lang="1106" sz="5600" b="1" dirty="0">
                <a:latin typeface="Arial" panose="020B0604020202020204" pitchFamily="34" charset="0"/>
                <a:cs typeface="Arial" panose="020B0604020202020204" pitchFamily="34" charset="0"/>
              </a:rPr>
              <a:t>O Ran B Cw.</a:t>
            </a:r>
            <a:r>
              <a:rPr lang="1106" sz="5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b="1" dirty="0">
                <a:latin typeface="Arial" panose="020B0604020202020204" pitchFamily="34" charset="0"/>
                <a:cs typeface="Arial" panose="020B0604020202020204" pitchFamily="34" charset="0"/>
              </a:rPr>
              <a:t>4c. </a:t>
            </a:r>
          </a:p>
          <a:p>
            <a:endParaRPr lang="en-US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56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</a:p>
          <a:p>
            <a:endParaRPr lang="en-US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Mae'r rhan fwyaf o Gristnogion yn credu bod y gosb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eithaf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yn anghywir </a:t>
            </a:r>
            <a:r>
              <a:rPr lang="1106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bod y Beibl yn dweud bod Duw yn rhoi bywyd a dim ond Duw all gymryd bywyd, felly nid oes gennym yr hawl i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ddienyddio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pobl. Hefyd, </a:t>
            </a:r>
            <a:r>
              <a:rPr lang="1106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bod y Deg Gorchymyn yn dweud 'Peidiwch â llofruddio' a gellir ystyried 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gosb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eithaf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fel llofruddiaeth gyfreithiol gan y wladwriaeth.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Roedd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Catholigion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arfer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redu bod y gosb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eithaf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dderbyniol mewn achosion eithafol iawn e.e. ll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ofruddwyr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cyfresol, ond mae Pope Francis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bellach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yn dweud nad yw byth yn iawn gan fod dysgeidiaeth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Iesu am faddeuant fel 'rhaid i chi faddau 70 x 7' a 'thrin eraill fel y byddech chi eisiau cael eich trin' yn golygu na all y gosb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eithaf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fod yn iawn. Mae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hyd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oed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llofruddwyr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angen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ail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gyfle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ddiwygio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bod Gweddi'r Arglwydd yn dweud wrth Gristnogion na allant ofyn am faddeuant heb fod yn barod i faddau i eraill yn gyntaf. Mae pob bywyd yn sanctaidd yn ôl y Beibl </a:t>
            </a:r>
            <a:r>
              <a:rPr lang="en-GB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ein bod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ni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wedi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cael ein gwneud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lun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Duw 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a bod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gennym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enaid tragwyddol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ac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felly mae hynny'n cynnwys troseddwyr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Hefyd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ristnogion yn credu y dylent adael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cosbi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Dduw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yn y bywyd nesaf a p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eidio â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chymryd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materion i'n dwylo ein hunain. </a:t>
            </a:r>
          </a:p>
          <a:p>
            <a:endParaRPr lang="en-US" sz="5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      Mae'r rhan fwyaf o Fwslimiaid yn credu yn</a:t>
            </a:r>
            <a:r>
              <a:rPr lang="en-GB" sz="5600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  <a:r>
              <a:rPr lang="en-GB" sz="5600" dirty="0" err="1">
                <a:latin typeface="Arial" panose="020B0604020202020204" pitchFamily="34" charset="0"/>
                <a:cs typeface="Arial" panose="020B0604020202020204" pitchFamily="34" charset="0"/>
              </a:rPr>
              <a:t>Nghyfraith</a:t>
            </a:r>
            <a:r>
              <a:rPr lang="1106" sz="5600" dirty="0">
                <a:latin typeface="Arial" panose="020B0604020202020204" pitchFamily="34" charset="0"/>
                <a:cs typeface="Arial" panose="020B0604020202020204" pitchFamily="34" charset="0"/>
              </a:rPr>
              <a:t> Shariah.</a:t>
            </a:r>
          </a:p>
          <a:p>
            <a:endParaRPr lang="en-US" sz="5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5600" b="1" dirty="0">
                <a:latin typeface="Arial" panose="020B0604020202020204" pitchFamily="34" charset="0"/>
                <a:cs typeface="Arial" panose="020B0604020202020204" pitchFamily="34" charset="0"/>
              </a:rPr>
              <a:t>Band 2 (4 marc) am esboniad cryf iawn o safbwynt Cristnogol, gan gynnwys defnydd rhagorol o iaith grefyddol a ffynonellau doethineb ac awdurdod.  OND 0 Marc ar gael ar gyfer yr ail ymateb sy'n dweud dim am agweddau Islamaidd at y </a:t>
            </a:r>
            <a:r>
              <a:rPr lang="en-GB" sz="5600" b="1" dirty="0" err="1">
                <a:latin typeface="Arial" panose="020B0604020202020204" pitchFamily="34" charset="0"/>
                <a:cs typeface="Arial" panose="020B0604020202020204" pitchFamily="34" charset="0"/>
              </a:rPr>
              <a:t>Gosb</a:t>
            </a:r>
            <a:r>
              <a:rPr lang="en-GB" sz="5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600" b="1" dirty="0" err="1">
                <a:latin typeface="Arial" panose="020B0604020202020204" pitchFamily="34" charset="0"/>
                <a:cs typeface="Arial" panose="020B0604020202020204" pitchFamily="34" charset="0"/>
              </a:rPr>
              <a:t>Eithaf</a:t>
            </a:r>
            <a:r>
              <a:rPr lang="1106" sz="56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40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857971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13EC0-E3DB-46C1-81DD-B81D64E70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en-GB" b="1" dirty="0" err="1">
                <a:solidFill>
                  <a:schemeClr val="bg1"/>
                </a:solidFill>
              </a:rPr>
              <a:t>Enghreifftiau</a:t>
            </a:r>
            <a:r>
              <a:rPr lang="en-GB" b="1" dirty="0">
                <a:solidFill>
                  <a:schemeClr val="bg1"/>
                </a:solidFill>
              </a:rPr>
              <a:t> o </a:t>
            </a:r>
            <a:r>
              <a:rPr lang="en-GB" b="1" dirty="0" err="1">
                <a:solidFill>
                  <a:schemeClr val="bg1"/>
                </a:solidFill>
              </a:rPr>
              <a:t>gwestiynau</a:t>
            </a:r>
            <a:r>
              <a:rPr lang="en-GB" b="1" dirty="0">
                <a:solidFill>
                  <a:schemeClr val="bg1"/>
                </a:solidFill>
              </a:rPr>
              <a:t> (c)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424DC-C848-44AC-8364-D189CB1A2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59" y="1417638"/>
            <a:ext cx="8954429" cy="5340001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llwyddiannus: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 b="0" i="0"/>
            </a:pPr>
            <a:r>
              <a:rPr lang="1106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  Esboniwch gredoau Catholig am Iesu. [8]  </a:t>
            </a: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O Ran A Cwestiwn 1c </a:t>
            </a:r>
          </a:p>
          <a:p>
            <a:pPr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</a:p>
          <a:p>
            <a:pPr marL="0" indent="0">
              <a:buNone/>
            </a:pP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Mae Cristnogion Catholig yn credu mai Duw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ymgnawdoledig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Duw ar ffurf ddynol)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yw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Iesu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yn y Beibl, mae Iesu'n dweud ‘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Rydw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a'r Tad yn un' ac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bod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Efengyl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Ioan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ad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dysgu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Duw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oedd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y Gair….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a daeth y Gair yn gnawd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phreswylio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ein plith.’ Felly, mae'n gwbl ddynol ac yn gwbl ddwyfol. Mae Catholigion hefyd yn credu ei fod yn rhan o'r Drindod Sanctaidd – </a:t>
            </a: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yn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Fedydd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dywedodd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Duw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Wele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Mab’.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 Roedd ganddo hefyd bŵer Duw i wella pobl a hyd yn oed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ddod â La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sarus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fyw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Catholigion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credu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od Iesu wedi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gwneud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iawn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am bechodau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dynolryw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drwy farw ar y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roes a dod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â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iachawdwriaeth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ysbrydol, ond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Duw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oedd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daeth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o farwolaeth yn yr Atgyfodiad, i brofi nad marwolaeth yw'r diwedd a bod bywyd tragwyddol. Dywedodd 'Myfi yw'r Atgyfodiad a'r Bywyd’.  Mae Catholigion hefyd yn credu mai Iesu yw'r Me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seia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bod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proffwydi’r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Hen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Destament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yn siarad am Frenin yn y dyfodol a fyddai'n dod i roi golwg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dall ac yn helpu'r tlawd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a dyna wnaeth Iesu.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Cafodd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farwolaeth greulon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hefyd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, er ei fod yn ddieuog, yn union fel proffwydi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Eseia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am farwolaeth y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Meseia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. Mae Catholigion yn dilyn ei ddysgeidiaeth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, er eu bod yn anodd eu dilyn, </a:t>
            </a:r>
            <a:r>
              <a:rPr lang="1106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oherwydd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eu bod yn credu ei fod yn fodel rôl perffaith ar gyfer byw bywyd da, Cristnogol.</a:t>
            </a:r>
          </a:p>
          <a:p>
            <a:pPr marL="0" indent="0">
              <a:buNone/>
            </a:pP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400" b="1" dirty="0">
                <a:latin typeface="Arial" panose="020B0604020202020204" pitchFamily="34" charset="0"/>
                <a:cs typeface="Arial" panose="020B0604020202020204" pitchFamily="34" charset="0"/>
              </a:rPr>
              <a:t>Band 4 – esboniad ardderchog o gredoau Catholig am Iesu, gan gynnwys iaith grefyddol ragorol a ffynonellau doethineb ac awdurdod.  </a:t>
            </a:r>
          </a:p>
        </p:txBody>
      </p:sp>
    </p:spTree>
    <p:extLst>
      <p:ext uri="{BB962C8B-B14F-4D97-AF65-F5344CB8AC3E}">
        <p14:creationId xmlns:p14="http://schemas.microsoft.com/office/powerpoint/2010/main" val="340896976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F577C-15EA-4CCC-92C2-FA72C4D31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442" y="130259"/>
            <a:ext cx="7724274" cy="1309354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 tystiolaeth: Sut mae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marcio</a:t>
            </a:r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br>
              <a:rPr lang="1106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84A91-7678-41D1-B8A9-3693D5424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316" y="1417638"/>
            <a:ext cx="8915400" cy="5332078"/>
          </a:xfrm>
        </p:spPr>
        <p:txBody>
          <a:bodyPr>
            <a:normAutofit fontScale="62500" lnSpcReduction="20000"/>
          </a:bodyPr>
          <a:lstStyle/>
          <a:p>
            <a:pPr>
              <a:defRPr b="0" i="0"/>
            </a:pPr>
            <a:r>
              <a:rPr lang="en-GB" dirty="0"/>
              <a:t>Mae </a:t>
            </a:r>
            <a:r>
              <a:rPr lang="en-GB" dirty="0" err="1"/>
              <a:t>cwestiynau</a:t>
            </a:r>
            <a:r>
              <a:rPr lang="en-GB" dirty="0"/>
              <a:t> (</a:t>
            </a:r>
            <a:r>
              <a:rPr lang="en-GB" dirty="0" err="1"/>
              <a:t>ch</a:t>
            </a:r>
            <a:r>
              <a:rPr lang="en-GB" dirty="0"/>
              <a:t>)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profi</a:t>
            </a:r>
            <a:r>
              <a:rPr lang="en-GB" dirty="0"/>
              <a:t> </a:t>
            </a:r>
            <a:r>
              <a:rPr lang="en-GB" b="1" dirty="0" err="1"/>
              <a:t>Amcan</a:t>
            </a:r>
            <a:r>
              <a:rPr lang="en-GB" b="1" dirty="0"/>
              <a:t> </a:t>
            </a:r>
            <a:r>
              <a:rPr lang="en-GB" b="1" dirty="0" err="1"/>
              <a:t>Asesu</a:t>
            </a:r>
            <a:r>
              <a:rPr lang="en-GB" b="1" dirty="0"/>
              <a:t> </a:t>
            </a:r>
            <a:r>
              <a:rPr lang="1106" b="1" dirty="0"/>
              <a:t>2: y gallu i ddadansoddi a gwerthuso.</a:t>
            </a:r>
            <a:r>
              <a:rPr lang="1106" dirty="0"/>
              <a:t> Maent yn rhoi'r cyfle i ysgrifennu atebion hirach ac maent yn werth 15 marc. Rhaid i ddisgyblion gynnig </a:t>
            </a:r>
            <a:r>
              <a:rPr lang="1106" b="1" dirty="0"/>
              <a:t>trafodaeth wybodus</a:t>
            </a:r>
            <a:r>
              <a:rPr lang="1106" dirty="0"/>
              <a:t> am y </a:t>
            </a:r>
            <a:r>
              <a:rPr lang="en-GB" dirty="0" err="1"/>
              <a:t>gosodiad</a:t>
            </a:r>
            <a:r>
              <a:rPr lang="1106" dirty="0"/>
              <a:t> ac nid dim ond esbonio gwahanol ymatebion iddo. Rhaid iddynt </a:t>
            </a:r>
            <a:r>
              <a:rPr lang="1106" b="1" dirty="0"/>
              <a:t>ddadlau dilysrwydd </a:t>
            </a:r>
            <a:r>
              <a:rPr lang="1106" dirty="0"/>
              <a:t>y </a:t>
            </a:r>
            <a:r>
              <a:rPr lang="en-GB" dirty="0" err="1"/>
              <a:t>gosodiad</a:t>
            </a:r>
            <a:r>
              <a:rPr lang="1106" dirty="0"/>
              <a:t> a defnyddio</a:t>
            </a:r>
            <a:r>
              <a:rPr lang="1106" b="1" dirty="0"/>
              <a:t> iaith grefyddol </a:t>
            </a:r>
            <a:r>
              <a:rPr lang="1106" dirty="0"/>
              <a:t>a</a:t>
            </a:r>
            <a:r>
              <a:rPr lang="1106" b="1" dirty="0"/>
              <a:t> ffynonellau doethineb ac awdurdod</a:t>
            </a:r>
            <a:r>
              <a:rPr lang="en-GB" b="1" dirty="0"/>
              <a:t> </a:t>
            </a:r>
            <a:r>
              <a:rPr lang="en-GB" dirty="0" err="1"/>
              <a:t>priodol</a:t>
            </a:r>
            <a:r>
              <a:rPr lang="1106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>
              <a:defRPr b="0" i="0"/>
            </a:pPr>
            <a:r>
              <a:rPr lang="1106" b="1" dirty="0"/>
              <a:t>Beth yw ystyr 'dadansoddi'?</a:t>
            </a:r>
          </a:p>
          <a:p>
            <a:pPr>
              <a:defRPr b="0" i="0"/>
            </a:pPr>
            <a:r>
              <a:rPr lang="1106" dirty="0"/>
              <a:t>Archwilio</a:t>
            </a:r>
          </a:p>
          <a:p>
            <a:pPr>
              <a:defRPr b="0" i="0"/>
            </a:pPr>
            <a:r>
              <a:rPr lang="1106" dirty="0"/>
              <a:t>Craffu</a:t>
            </a:r>
          </a:p>
          <a:p>
            <a:pPr>
              <a:defRPr b="0" i="0"/>
            </a:pPr>
            <a:r>
              <a:rPr lang="1106" dirty="0"/>
              <a:t>Ymchwilio</a:t>
            </a:r>
          </a:p>
          <a:p>
            <a:pPr>
              <a:defRPr b="0" i="0"/>
            </a:pPr>
            <a:r>
              <a:rPr lang="1106" dirty="0"/>
              <a:t>Tynnu'n ddarnau neu ddatod</a:t>
            </a:r>
          </a:p>
          <a:p>
            <a:pPr>
              <a:defRPr b="0" i="0"/>
            </a:pPr>
            <a:r>
              <a:rPr lang="1106" b="1" dirty="0"/>
              <a:t>Beth yw ystyr 'gwerthuso'?</a:t>
            </a:r>
          </a:p>
          <a:p>
            <a:pPr>
              <a:defRPr b="0" i="0"/>
            </a:pPr>
            <a:r>
              <a:rPr lang="1106" dirty="0"/>
              <a:t>Asesu, dadlau neu roi barn ar werth rhywbeth</a:t>
            </a:r>
          </a:p>
          <a:p>
            <a:pPr>
              <a:defRPr b="0" i="0"/>
            </a:pPr>
            <a:r>
              <a:rPr lang="1106" dirty="0"/>
              <a:t>Pwyso a mesur </a:t>
            </a:r>
          </a:p>
          <a:p>
            <a:pPr>
              <a:defRPr b="0" i="0"/>
            </a:pPr>
            <a:r>
              <a:rPr lang="1106" dirty="0"/>
              <a:t>Arfarnu neu asesu gwerth rhywbeth</a:t>
            </a:r>
          </a:p>
          <a:p>
            <a:pPr>
              <a:defRPr b="0" i="0"/>
            </a:pPr>
            <a:r>
              <a:rPr lang="1106" dirty="0"/>
              <a:t>Rhoi barn ar ba mor ddilys yw rhywbeth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27985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6CA442-B633-4CAB-A55B-62B98C18F61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7363" y="215900"/>
            <a:ext cx="8418513" cy="1155700"/>
          </a:xfrm>
        </p:spPr>
        <p:txBody>
          <a:bodyPr>
            <a:normAutofit fontScale="57500" lnSpcReduction="20000"/>
          </a:bodyPr>
          <a:lstStyle/>
          <a:p>
            <a:pPr algn="ctr">
              <a:defRPr b="0" i="0"/>
            </a:pPr>
            <a:r>
              <a:rPr lang="1106" b="1" dirty="0">
                <a:solidFill>
                  <a:schemeClr val="tx1"/>
                </a:solidFill>
              </a:rPr>
              <a:t>        </a:t>
            </a:r>
            <a:r>
              <a:rPr lang="en-GB" b="1" dirty="0" err="1">
                <a:solidFill>
                  <a:schemeClr val="tx1"/>
                </a:solidFill>
              </a:rPr>
              <a:t>Enghreifftiau</a:t>
            </a:r>
            <a:r>
              <a:rPr lang="en-GB" b="1" dirty="0">
                <a:solidFill>
                  <a:schemeClr val="tx1"/>
                </a:solidFill>
              </a:rPr>
              <a:t> o </a:t>
            </a:r>
            <a:r>
              <a:rPr lang="en-GB" b="1" dirty="0" err="1">
                <a:solidFill>
                  <a:schemeClr val="tx1"/>
                </a:solidFill>
              </a:rPr>
              <a:t>gwestiynau</a:t>
            </a:r>
            <a:r>
              <a:rPr lang="en-GB" b="1" dirty="0">
                <a:solidFill>
                  <a:schemeClr val="tx1"/>
                </a:solidFill>
              </a:rPr>
              <a:t> (</a:t>
            </a:r>
            <a:r>
              <a:rPr lang="en-GB" b="1" dirty="0" err="1">
                <a:solidFill>
                  <a:schemeClr val="tx1"/>
                </a:solidFill>
              </a:rPr>
              <a:t>ch</a:t>
            </a:r>
            <a:r>
              <a:rPr lang="en-GB" b="1" dirty="0">
                <a:solidFill>
                  <a:schemeClr val="tx1"/>
                </a:solidFill>
              </a:rPr>
              <a:t>)</a:t>
            </a:r>
            <a:r>
              <a:rPr lang="1106" b="1" dirty="0">
                <a:solidFill>
                  <a:schemeClr val="tx1"/>
                </a:solidFill>
              </a:rPr>
              <a:t>:</a:t>
            </a:r>
            <a:r>
              <a:rPr lang="1106" b="0" dirty="0">
                <a:solidFill>
                  <a:schemeClr val="tx1"/>
                </a:solidFill>
              </a:rPr>
              <a:t> </a:t>
            </a:r>
            <a:r>
              <a:rPr lang="1106" b="1" dirty="0">
                <a:solidFill>
                  <a:schemeClr val="tx1"/>
                </a:solidFill>
              </a:rPr>
              <a:t>Defnyddio Cysyllteiriau i gysylltu dadleuon a symud y drafodaeth yn ei blaen. </a:t>
            </a:r>
          </a:p>
          <a:p>
            <a:pPr algn="ctr">
              <a:defRPr b="0" i="0"/>
            </a:pPr>
            <a:r>
              <a:rPr lang="1106" b="1" dirty="0">
                <a:solidFill>
                  <a:schemeClr val="tx1"/>
                </a:solidFill>
              </a:rPr>
              <a:t>Mae ymatebion gwerthusol da yn aml yn defnyddio cysyllteiriau'n effeithiol. Gweler isod rai geiriau cysylltu cyffredin</a:t>
            </a:r>
            <a:r>
              <a:rPr lang="en-GB" b="1" dirty="0">
                <a:solidFill>
                  <a:schemeClr val="tx1"/>
                </a:solidFill>
              </a:rPr>
              <a:t>.</a:t>
            </a:r>
            <a:endParaRPr lang="1106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25B3A83A-2E73-4933-9871-E367E0DED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60017"/>
              </p:ext>
            </p:extLst>
          </p:nvPr>
        </p:nvGraphicFramePr>
        <p:xfrm>
          <a:off x="115168" y="1500738"/>
          <a:ext cx="8913663" cy="3856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9859">
                  <a:extLst>
                    <a:ext uri="{9D8B030D-6E8A-4147-A177-3AD203B41FA5}">
                      <a16:colId xmlns:a16="http://schemas.microsoft.com/office/drawing/2014/main" val="245843292"/>
                    </a:ext>
                  </a:extLst>
                </a:gridCol>
                <a:gridCol w="4443804">
                  <a:extLst>
                    <a:ext uri="{9D8B030D-6E8A-4147-A177-3AD203B41FA5}">
                      <a16:colId xmlns:a16="http://schemas.microsoft.com/office/drawing/2014/main" val="2133261699"/>
                    </a:ext>
                  </a:extLst>
                </a:gridCol>
              </a:tblGrid>
              <a:tr h="748148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/>
                        <a:t>CYSYLLTEIRIAU SY'N CYSYLLTU SYNIADAU TEBYG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/>
                        <a:t>CYSYLLTEIRIAU SY'N DANGOS SYNIAD GWAHANOL NEU SYNIAD ARALL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083497"/>
                  </a:ext>
                </a:extLst>
              </a:tr>
              <a:tr h="621675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/>
                        <a:t>HEFYD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/>
                        <a:t>FODD BYNNAG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50704"/>
                  </a:ext>
                </a:extLst>
              </a:tr>
              <a:tr h="621675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/>
                        <a:t>AR BEN HYNNY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/>
                        <a:t>AR Y LLAW ARALL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027242"/>
                  </a:ext>
                </a:extLst>
              </a:tr>
              <a:tr h="621675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/>
                        <a:t>AT HYNNY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/>
                        <a:t>FEL ARALL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330623"/>
                  </a:ext>
                </a:extLst>
              </a:tr>
              <a:tr h="621675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dirty="0"/>
                        <a:t>YN YCHWANEGOL AT</a:t>
                      </a:r>
                      <a:r>
                        <a:rPr lang="en-GB" dirty="0"/>
                        <a:t> / YN OGYSTAL Â</a:t>
                      </a:r>
                      <a:endParaRPr lang="110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dirty="0"/>
                        <a:t>I GYFERBYNNU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267639"/>
                  </a:ext>
                </a:extLst>
              </a:tr>
              <a:tr h="621675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dirty="0"/>
                        <a:t>FELLY HEFYD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dirty="0"/>
                        <a:t>WEDI DWEUD HYNNY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558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6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13"/>
    </mc:Choice>
    <mc:Fallback xmlns:p15="http://schemas.microsoft.com/office/powerpoint/2012/main" xmlns="">
      <p:transition spd="slow" advTm="98713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B7F2D-84D6-467D-942C-6C104A807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en-GB" b="1" dirty="0" err="1"/>
              <a:t>Enghreifftiau</a:t>
            </a:r>
            <a:r>
              <a:rPr lang="en-GB" b="1" dirty="0"/>
              <a:t> o </a:t>
            </a:r>
            <a:r>
              <a:rPr lang="en-GB" b="1" dirty="0" err="1"/>
              <a:t>gwestiynau</a:t>
            </a:r>
            <a:r>
              <a:rPr lang="en-GB" b="1" dirty="0"/>
              <a:t> (</a:t>
            </a:r>
            <a:r>
              <a:rPr lang="en-GB" b="1" dirty="0" err="1"/>
              <a:t>ch</a:t>
            </a:r>
            <a:r>
              <a:rPr lang="en-GB" b="1" dirty="0"/>
              <a:t>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C7697-6813-4BA1-93BB-D2419EAC6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347" y="1299410"/>
            <a:ext cx="8891337" cy="5474369"/>
          </a:xfrm>
        </p:spPr>
        <p:txBody>
          <a:bodyPr>
            <a:normAutofit fontScale="90000" lnSpcReduction="20000"/>
          </a:bodyPr>
          <a:lstStyle/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llai llwyddiannus.  Collir marciau'n aml oherwydd diffyg ymgysylltu â’r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gosodiad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. Bydd y disgyblion yn ei drin fel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cwestiwn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(b) neu (c) ac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disgrifio neu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’n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 esbonio safbwyntiau gwahanol arno, yn hytrach na'i ddadlau mewn modd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ymresymiadol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. Weithiau, mae disgyblion yn rhefru ac yn rhoi barn ddi-sail. Weithiau nid oes ganddynt ddigon o wybodaeth am y pwnc i ddadlau ei ddilysrwydd. Weithiau dydyn nhw ddim yn gadael digon o amser i gwblhau’r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dda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1106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</a:rPr>
              <a:t>(ch)  ‘Diwygio yw prif amcan cosbi.’ </a:t>
            </a:r>
            <a:r>
              <a:rPr lang="1106" sz="1600" b="1" dirty="0"/>
              <a:t>O Ran B Cwestiwn 4ch.</a:t>
            </a:r>
          </a:p>
          <a:p>
            <a:pPr marL="0" indent="0">
              <a:buNone/>
              <a:defRPr b="0" i="0"/>
            </a:pPr>
            <a:r>
              <a:rPr lang="1106" sz="1200" dirty="0"/>
              <a:t>Trafodwch y gosodiad hwn gan ddangos eich bod wedi ystyried mwy nag un safbwynt. (Rhaid i chi gyfeirio at grefydd a chred yn eich ateb.) [15]</a:t>
            </a:r>
          </a:p>
          <a:p>
            <a:pPr>
              <a:defRPr b="0" i="0"/>
            </a:pPr>
            <a:r>
              <a:rPr lang="en-GB" sz="1200" b="1" dirty="0"/>
              <a:t>ALLWEDD</a:t>
            </a:r>
            <a:r>
              <a:rPr lang="1106" sz="1200" b="1" dirty="0"/>
              <a:t>: </a:t>
            </a:r>
            <a:r>
              <a:rPr lang="1106" sz="1200" b="1" dirty="0">
                <a:highlight>
                  <a:srgbClr val="FFFF00"/>
                </a:highlight>
              </a:rPr>
              <a:t>GEIRIAU </a:t>
            </a:r>
            <a:r>
              <a:rPr lang="en-GB" sz="1200" b="1" dirty="0">
                <a:highlight>
                  <a:srgbClr val="FFFF00"/>
                </a:highlight>
              </a:rPr>
              <a:t>SYDD WEDI’U HUWCHOLEUO - C</a:t>
            </a:r>
            <a:r>
              <a:rPr lang="1106" sz="1200" b="1" dirty="0">
                <a:highlight>
                  <a:srgbClr val="FFFF00"/>
                </a:highlight>
              </a:rPr>
              <a:t>YSYLLTEIRIAU</a:t>
            </a:r>
            <a:endParaRPr lang="en-GB" sz="1200" dirty="0">
              <a:highlight>
                <a:srgbClr val="FFFF00"/>
              </a:highlight>
            </a:endParaRPr>
          </a:p>
          <a:p>
            <a:pPr>
              <a:defRPr b="0" i="0"/>
            </a:pPr>
            <a:r>
              <a:rPr lang="1106" sz="1200" b="1" dirty="0"/>
              <a:t>         </a:t>
            </a:r>
            <a:r>
              <a:rPr lang="1106" sz="1200" b="1" dirty="0">
                <a:solidFill>
                  <a:srgbClr val="FF0000"/>
                </a:solidFill>
              </a:rPr>
              <a:t>GEIRIAU MEWN COCH </a:t>
            </a:r>
            <a:r>
              <a:rPr lang="en-GB" sz="1200" b="1" dirty="0">
                <a:solidFill>
                  <a:srgbClr val="FF0000"/>
                </a:solidFill>
              </a:rPr>
              <a:t>- </a:t>
            </a:r>
            <a:r>
              <a:rPr lang="1106" sz="1200" b="1" dirty="0">
                <a:solidFill>
                  <a:srgbClr val="FF0000"/>
                </a:solidFill>
              </a:rPr>
              <a:t>ENGHREIFFTIAU O IAITH ARBENIGOL</a:t>
            </a:r>
            <a:endParaRPr lang="en-GB" sz="1200" dirty="0">
              <a:solidFill>
                <a:srgbClr val="FF0000"/>
              </a:solidFill>
            </a:endParaRPr>
          </a:p>
          <a:p>
            <a:pPr>
              <a:defRPr b="0" i="0"/>
            </a:pPr>
            <a:r>
              <a:rPr lang="1106" sz="1200" b="1" dirty="0">
                <a:solidFill>
                  <a:srgbClr val="00B050"/>
                </a:solidFill>
              </a:rPr>
              <a:t>         GEIRIAU</a:t>
            </a:r>
            <a:r>
              <a:rPr lang="en-GB" sz="1200" b="1" dirty="0">
                <a:solidFill>
                  <a:srgbClr val="00B050"/>
                </a:solidFill>
              </a:rPr>
              <a:t> MEWN</a:t>
            </a:r>
            <a:r>
              <a:rPr lang="1106" sz="1200" b="1" dirty="0">
                <a:solidFill>
                  <a:srgbClr val="00B050"/>
                </a:solidFill>
              </a:rPr>
              <a:t> GWYRDD </a:t>
            </a:r>
            <a:r>
              <a:rPr lang="en-GB" sz="1200" b="1" dirty="0">
                <a:solidFill>
                  <a:srgbClr val="00B050"/>
                </a:solidFill>
              </a:rPr>
              <a:t>- </a:t>
            </a:r>
            <a:r>
              <a:rPr lang="1106" sz="1200" b="1" dirty="0">
                <a:solidFill>
                  <a:srgbClr val="00B050"/>
                </a:solidFill>
              </a:rPr>
              <a:t>ENGHREIFFTIAU O FFYNONELLAU DOETHINEB AC AWDURDOD</a:t>
            </a:r>
          </a:p>
          <a:p>
            <a:pPr marL="0" indent="0">
              <a:buNone/>
            </a:pPr>
            <a:endParaRPr lang="en-US" sz="1200" dirty="0"/>
          </a:p>
          <a:p>
            <a:pPr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Ymateb: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     Byddai llawer o </a:t>
            </a:r>
            <a:r>
              <a:rPr lang="1106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Gristnogion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yn cytuno â hyn am nad ydyn nhw'n meddwl y dylid cosbi pobl oherwydd dywedodd Iesu, '</a:t>
            </a:r>
            <a:r>
              <a:rPr lang="1106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Trowch y boch arall' a 'Maddeuwch i'ch gelynion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’. Byddai'r rhan fwyaf o Gristnogion yn anghytuno â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’r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gosb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eithaf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gan ein bod i gyd yn arbennig i Dduw, hyd yn oed troseddwyr.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     Byddai llawer o </a:t>
            </a:r>
            <a:r>
              <a:rPr lang="1106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Hindŵiaid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hefyd yn anghytuno â chosb oherwydd y syniad o </a:t>
            </a:r>
            <a:r>
              <a:rPr lang="1106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ahimsa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a'r ffaith y bydd troseddwyr yn cosbi eu hunain yn y bywyd nesaf oherwydd bydd ganddynt </a:t>
            </a:r>
            <a:r>
              <a:rPr lang="1106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karma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drwg, felly nid oes angen eu cosbi yn y bywyd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hwn.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Rwy'n credu y dylid cosbi pob troseddwr –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ond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iawn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bod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cosbi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am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troseddau</a:t>
            </a: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Band 1 – dadansoddiad gwan sy'n dangos dim ymgais i werthuso na llunio barn. Mae'r ymateb yn dangos rhai sgiliau esbonio AA1, ond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mae’r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ymgeisydd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wedi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camddarllen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gamddeall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hyn y mae'r cwestiwn yn ei ofyn ac, felly, dim ymgais i ystyried ai diwygio yw prif nod cosbi ai peidio. Rhywfaint o ddefnydd o iaith grefyddol a ffynonellau doethineb ond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heb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arddangos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unrhyw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sgiliau AA2.</a:t>
            </a:r>
          </a:p>
        </p:txBody>
      </p:sp>
    </p:spTree>
    <p:extLst>
      <p:ext uri="{BB962C8B-B14F-4D97-AF65-F5344CB8AC3E}">
        <p14:creationId xmlns:p14="http://schemas.microsoft.com/office/powerpoint/2010/main" val="249084215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AD8E1-F356-4AAF-A7C5-056C90C36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b="0" i="0"/>
            </a:pPr>
            <a:r>
              <a:rPr lang="1106" b="1" dirty="0"/>
              <a:t>Enghreiffti</a:t>
            </a:r>
            <a:r>
              <a:rPr lang="en-GB" b="1" dirty="0"/>
              <a:t>au o </a:t>
            </a:r>
            <a:r>
              <a:rPr lang="en-GB" b="1" dirty="0" err="1"/>
              <a:t>gwestiynau</a:t>
            </a:r>
            <a:r>
              <a:rPr lang="en-GB" b="1" dirty="0"/>
              <a:t> (</a:t>
            </a:r>
            <a:r>
              <a:rPr lang="en-GB" b="1" dirty="0" err="1"/>
              <a:t>ch</a:t>
            </a:r>
            <a:r>
              <a:rPr lang="en-GB" b="1" dirty="0"/>
              <a:t>)</a:t>
            </a:r>
            <a:endParaRPr lang="1106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AA08B-77AF-4EA9-82E1-FEC0C5E5E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53" y="1263316"/>
            <a:ext cx="8951494" cy="5462337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Nodweddion ymatebion llwyddiannus </a:t>
            </a:r>
            <a:endParaRPr lang="en-U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(ch) ‘Mae ewthanasia bob amser yn anghywir.’</a:t>
            </a:r>
            <a:r>
              <a:rPr lang="1106" sz="16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1106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[15]</a:t>
            </a:r>
          </a:p>
          <a:p>
            <a:pPr>
              <a:defRPr b="0" i="0"/>
            </a:pPr>
            <a:r>
              <a:rPr lang="1106" sz="1600" dirty="0"/>
              <a:t>Trafodwch y gosodiad hwn gan ddangos eich bod wedi ystyried mwy nag un safbwynt. (Rhaid i chi gyfeirio at grefydd a chred yn eich ateb.)</a:t>
            </a:r>
          </a:p>
          <a:p>
            <a:endParaRPr lang="en-GB" sz="1600" dirty="0"/>
          </a:p>
          <a:p>
            <a:pPr>
              <a:defRPr b="0" i="0"/>
            </a:pPr>
            <a:r>
              <a:rPr lang="en-GB" sz="1600" b="1" dirty="0"/>
              <a:t>ALLWEDD</a:t>
            </a:r>
            <a:r>
              <a:rPr lang="1106" sz="1600" b="1" dirty="0"/>
              <a:t>: </a:t>
            </a:r>
            <a:r>
              <a:rPr lang="1106" sz="1600" b="1" dirty="0">
                <a:highlight>
                  <a:srgbClr val="FFFF00"/>
                </a:highlight>
              </a:rPr>
              <a:t>GEIRIAU </a:t>
            </a:r>
            <a:r>
              <a:rPr lang="en-GB" sz="1600" b="1" dirty="0">
                <a:highlight>
                  <a:srgbClr val="FFFF00"/>
                </a:highlight>
              </a:rPr>
              <a:t>SYDD WEDI’U HUWCHOLEUO - C</a:t>
            </a:r>
            <a:r>
              <a:rPr lang="1106" sz="1600" b="1" dirty="0">
                <a:highlight>
                  <a:srgbClr val="FFFF00"/>
                </a:highlight>
              </a:rPr>
              <a:t>YSYLLTEIRIAU</a:t>
            </a:r>
            <a:endParaRPr lang="en-GB" sz="1600" dirty="0">
              <a:highlight>
                <a:srgbClr val="FFFF00"/>
              </a:highlight>
            </a:endParaRPr>
          </a:p>
          <a:p>
            <a:pPr>
              <a:defRPr b="0" i="0"/>
            </a:pPr>
            <a:r>
              <a:rPr lang="1106" sz="1600" b="1" dirty="0"/>
              <a:t>         </a:t>
            </a:r>
            <a:r>
              <a:rPr lang="1106" sz="1600" b="1" dirty="0">
                <a:solidFill>
                  <a:srgbClr val="FF0000"/>
                </a:solidFill>
              </a:rPr>
              <a:t>GEIRIAU MEWN COCH </a:t>
            </a:r>
            <a:r>
              <a:rPr lang="en-GB" sz="1600" b="1" dirty="0">
                <a:solidFill>
                  <a:srgbClr val="FF0000"/>
                </a:solidFill>
              </a:rPr>
              <a:t>- </a:t>
            </a:r>
            <a:r>
              <a:rPr lang="1106" sz="1600" b="1" dirty="0">
                <a:solidFill>
                  <a:srgbClr val="FF0000"/>
                </a:solidFill>
              </a:rPr>
              <a:t>ENGHREIFFTIAU O IAITH ARBENIGOL</a:t>
            </a:r>
            <a:endParaRPr lang="en-GB" sz="1600" dirty="0">
              <a:solidFill>
                <a:srgbClr val="FF0000"/>
              </a:solidFill>
            </a:endParaRPr>
          </a:p>
          <a:p>
            <a:pPr>
              <a:defRPr b="0" i="0"/>
            </a:pPr>
            <a:r>
              <a:rPr lang="1106" sz="1600" b="1" dirty="0">
                <a:solidFill>
                  <a:srgbClr val="00B050"/>
                </a:solidFill>
              </a:rPr>
              <a:t>         GEIRIAU </a:t>
            </a:r>
            <a:r>
              <a:rPr lang="en-GB" sz="1600" b="1" dirty="0">
                <a:solidFill>
                  <a:srgbClr val="00B050"/>
                </a:solidFill>
              </a:rPr>
              <a:t>MEWN </a:t>
            </a:r>
            <a:r>
              <a:rPr lang="1106" sz="1600" b="1" dirty="0">
                <a:solidFill>
                  <a:srgbClr val="00B050"/>
                </a:solidFill>
              </a:rPr>
              <a:t>GWYRDD </a:t>
            </a:r>
            <a:r>
              <a:rPr lang="en-GB" sz="1600" b="1" dirty="0">
                <a:solidFill>
                  <a:srgbClr val="00B050"/>
                </a:solidFill>
              </a:rPr>
              <a:t>- </a:t>
            </a:r>
            <a:r>
              <a:rPr lang="1106" sz="1600" b="1" dirty="0">
                <a:solidFill>
                  <a:srgbClr val="00B050"/>
                </a:solidFill>
              </a:rPr>
              <a:t>ENGHREIFFTIAU O FFYNONELLAU DOETHINEB AC AWDURDOD</a:t>
            </a:r>
          </a:p>
          <a:p>
            <a:endParaRPr lang="en-GB" sz="1600" dirty="0"/>
          </a:p>
          <a:p>
            <a:pPr>
              <a:defRPr b="0" i="0"/>
            </a:pPr>
            <a:r>
              <a:rPr lang="1106" sz="1600" b="1" dirty="0"/>
              <a:t> Byddai llawer o bobl, </a:t>
            </a:r>
            <a:r>
              <a:rPr lang="en-GB" sz="1600" b="1" dirty="0" err="1"/>
              <a:t>fel</a:t>
            </a:r>
            <a:r>
              <a:rPr lang="1106" sz="1600" b="1" dirty="0"/>
              <a:t> </a:t>
            </a:r>
            <a:r>
              <a:rPr lang="1106" sz="1600" b="1" dirty="0">
                <a:solidFill>
                  <a:srgbClr val="FF0000"/>
                </a:solidFill>
              </a:rPr>
              <a:t>Catholigion</a:t>
            </a:r>
            <a:r>
              <a:rPr lang="1106" sz="1600" b="1" dirty="0"/>
              <a:t>, yn cytuno â hyn gan ei fod yn </a:t>
            </a:r>
            <a:r>
              <a:rPr lang="en-GB" sz="1600" b="1" dirty="0" err="1"/>
              <a:t>osodiad</a:t>
            </a:r>
            <a:r>
              <a:rPr lang="1106" sz="1600" b="1" dirty="0"/>
              <a:t> </a:t>
            </a:r>
            <a:r>
              <a:rPr lang="1106" sz="1600" b="1" dirty="0">
                <a:solidFill>
                  <a:srgbClr val="FF0000"/>
                </a:solidFill>
              </a:rPr>
              <a:t>absoliwt</a:t>
            </a:r>
            <a:r>
              <a:rPr lang="1106" sz="1600" b="1" dirty="0"/>
              <a:t> sy'n bendant ym mhob sefyllfa. </a:t>
            </a:r>
            <a:r>
              <a:rPr lang="1106" sz="1600" b="1" dirty="0">
                <a:highlight>
                  <a:srgbClr val="FFFF00"/>
                </a:highlight>
              </a:rPr>
              <a:t>At hynny</a:t>
            </a:r>
            <a:r>
              <a:rPr lang="1106" sz="1600" b="1" dirty="0"/>
              <a:t>, mae'r </a:t>
            </a:r>
            <a:r>
              <a:rPr lang="1106" sz="1600" b="1" dirty="0">
                <a:solidFill>
                  <a:srgbClr val="FF0000"/>
                </a:solidFill>
              </a:rPr>
              <a:t>Beibl</a:t>
            </a:r>
            <a:r>
              <a:rPr lang="1106" sz="1600" b="1" dirty="0"/>
              <a:t> yn dysgu bod pob dyn yn cael ei wneud gan </a:t>
            </a:r>
            <a:r>
              <a:rPr lang="1106" sz="1600" b="1" i="1" dirty="0">
                <a:solidFill>
                  <a:srgbClr val="FF0000"/>
                </a:solidFill>
              </a:rPr>
              <a:t>imago Dei</a:t>
            </a:r>
            <a:r>
              <a:rPr lang="en-GB" sz="1600" b="1" i="1" dirty="0">
                <a:solidFill>
                  <a:srgbClr val="FF0000"/>
                </a:solidFill>
              </a:rPr>
              <a:t> </a:t>
            </a:r>
            <a:r>
              <a:rPr lang="en-GB" sz="1600" b="1" dirty="0" err="1">
                <a:solidFill>
                  <a:srgbClr val="FF0000"/>
                </a:solidFill>
              </a:rPr>
              <a:t>Duw</a:t>
            </a:r>
            <a:r>
              <a:rPr lang="1106" sz="1600" b="1" i="1" dirty="0">
                <a:solidFill>
                  <a:srgbClr val="FF0000"/>
                </a:solidFill>
              </a:rPr>
              <a:t> </a:t>
            </a:r>
            <a:r>
              <a:rPr lang="1106" sz="1600" b="1" i="1" dirty="0">
                <a:solidFill>
                  <a:srgbClr val="00B050"/>
                </a:solidFill>
              </a:rPr>
              <a:t>(</a:t>
            </a:r>
            <a:r>
              <a:rPr lang="en-GB" sz="1600" b="1" i="1" dirty="0" err="1">
                <a:solidFill>
                  <a:srgbClr val="00B050"/>
                </a:solidFill>
              </a:rPr>
              <a:t>ar</a:t>
            </a:r>
            <a:r>
              <a:rPr lang="en-GB" sz="1600" b="1" i="1" dirty="0">
                <a:solidFill>
                  <a:srgbClr val="00B050"/>
                </a:solidFill>
              </a:rPr>
              <a:t> </a:t>
            </a:r>
            <a:r>
              <a:rPr lang="en-GB" sz="1600" b="1" i="1" dirty="0" err="1">
                <a:solidFill>
                  <a:srgbClr val="00B050"/>
                </a:solidFill>
              </a:rPr>
              <a:t>lun</a:t>
            </a:r>
            <a:r>
              <a:rPr lang="en-GB" sz="1600" b="1" i="1" dirty="0">
                <a:solidFill>
                  <a:srgbClr val="00B050"/>
                </a:solidFill>
              </a:rPr>
              <a:t> </a:t>
            </a:r>
            <a:r>
              <a:rPr lang="1106" sz="1600" b="1" dirty="0">
                <a:solidFill>
                  <a:srgbClr val="00B050"/>
                </a:solidFill>
              </a:rPr>
              <a:t>Duw)</a:t>
            </a:r>
            <a:r>
              <a:rPr lang="en-GB" sz="1600" b="1" dirty="0">
                <a:solidFill>
                  <a:srgbClr val="00B050"/>
                </a:solidFill>
              </a:rPr>
              <a:t> </a:t>
            </a:r>
            <a:r>
              <a:rPr lang="1106" sz="1600" b="1" dirty="0"/>
              <a:t>ac</a:t>
            </a:r>
            <a:r>
              <a:rPr lang="en-GB" sz="1600" b="1" dirty="0"/>
              <a:t> </a:t>
            </a:r>
            <a:r>
              <a:rPr lang="1106" sz="1600" b="1" dirty="0"/>
              <a:t>mae'r </a:t>
            </a:r>
            <a:r>
              <a:rPr lang="1106" sz="1600" b="1" dirty="0">
                <a:solidFill>
                  <a:srgbClr val="FF0000"/>
                </a:solidFill>
              </a:rPr>
              <a:t>Deg Gorchymyn </a:t>
            </a:r>
            <a:r>
              <a:rPr lang="1106" sz="1600" b="1" dirty="0"/>
              <a:t>yn dweud </a:t>
            </a:r>
            <a:r>
              <a:rPr lang="1106" sz="1600" b="1" dirty="0">
                <a:solidFill>
                  <a:srgbClr val="00B050"/>
                </a:solidFill>
              </a:rPr>
              <a:t>ei bod yn anghywir lladd</a:t>
            </a:r>
            <a:r>
              <a:rPr lang="1106" sz="1600" b="1" dirty="0"/>
              <a:t>. </a:t>
            </a:r>
          </a:p>
          <a:p>
            <a:pPr>
              <a:defRPr b="0" i="0"/>
            </a:pPr>
            <a:r>
              <a:rPr lang="1106" sz="1600" b="1" dirty="0">
                <a:highlight>
                  <a:srgbClr val="FFFF00"/>
                </a:highlight>
              </a:rPr>
              <a:t>Fodd</a:t>
            </a:r>
            <a:r>
              <a:rPr lang="en-GB" sz="1600" b="1" dirty="0">
                <a:highlight>
                  <a:srgbClr val="FFFF00"/>
                </a:highlight>
              </a:rPr>
              <a:t> </a:t>
            </a:r>
            <a:r>
              <a:rPr lang="1106" sz="1600" b="1" dirty="0">
                <a:highlight>
                  <a:srgbClr val="FFFF00"/>
                </a:highlight>
              </a:rPr>
              <a:t>bynnag, </a:t>
            </a:r>
            <a:r>
              <a:rPr lang="1106" sz="1600" b="1" dirty="0"/>
              <a:t>byddai llawer yn dadlau ei fod yn rhy absoliwt a bod angen dull mwy </a:t>
            </a:r>
            <a:r>
              <a:rPr lang="en-GB" sz="1600" b="1" dirty="0" err="1">
                <a:solidFill>
                  <a:srgbClr val="FF0000"/>
                </a:solidFill>
              </a:rPr>
              <a:t>perthynolaidd</a:t>
            </a:r>
            <a:r>
              <a:rPr lang="1106" sz="1600" b="1" dirty="0"/>
              <a:t>. </a:t>
            </a:r>
            <a:r>
              <a:rPr lang="1106" sz="1600" b="1" dirty="0">
                <a:highlight>
                  <a:srgbClr val="FFFF00"/>
                </a:highlight>
              </a:rPr>
              <a:t>Hefyd,</a:t>
            </a:r>
            <a:r>
              <a:rPr lang="1106" sz="1600" b="1" dirty="0"/>
              <a:t> gallent dynnu sylw at y syniad y dylem bob amser anelu at wneud </a:t>
            </a:r>
            <a:r>
              <a:rPr lang="1106" sz="1600" b="1" dirty="0">
                <a:solidFill>
                  <a:srgbClr val="00B050"/>
                </a:solidFill>
              </a:rPr>
              <a:t>y peth mwyaf cariadus </a:t>
            </a:r>
            <a:r>
              <a:rPr lang="1106" sz="1600" b="1" dirty="0">
                <a:solidFill>
                  <a:srgbClr val="FF0000"/>
                </a:solidFill>
              </a:rPr>
              <a:t>(agape) </a:t>
            </a:r>
            <a:r>
              <a:rPr lang="1106" sz="1600" b="1" dirty="0"/>
              <a:t>ac, weithiau, </a:t>
            </a:r>
            <a:r>
              <a:rPr lang="en-GB" sz="1600" b="1" dirty="0"/>
              <a:t>y </a:t>
            </a:r>
            <a:r>
              <a:rPr lang="en-GB" sz="1600" b="1" dirty="0" err="1"/>
              <a:t>peth</a:t>
            </a:r>
            <a:r>
              <a:rPr lang="en-GB" sz="1600" b="1" dirty="0"/>
              <a:t> </a:t>
            </a:r>
            <a:r>
              <a:rPr lang="en-GB" sz="1600" b="1" dirty="0" err="1"/>
              <a:t>mwyaf</a:t>
            </a:r>
            <a:r>
              <a:rPr lang="en-GB" sz="1600" b="1" dirty="0"/>
              <a:t> </a:t>
            </a:r>
            <a:r>
              <a:rPr lang="en-GB" sz="1600" b="1" dirty="0" err="1"/>
              <a:t>cariadus</a:t>
            </a:r>
            <a:r>
              <a:rPr lang="en-GB" sz="1600" b="1" dirty="0"/>
              <a:t> </a:t>
            </a:r>
            <a:r>
              <a:rPr lang="en-GB" sz="1600" b="1" dirty="0" err="1"/>
              <a:t>yw</a:t>
            </a:r>
            <a:r>
              <a:rPr lang="en-GB" sz="1600" b="1" dirty="0"/>
              <a:t> g</a:t>
            </a:r>
            <a:r>
              <a:rPr lang="1106" sz="1600" b="1" dirty="0"/>
              <a:t>wrando ar berson sydd, wedi'r cyfan, </a:t>
            </a:r>
            <a:r>
              <a:rPr lang="en-GB" sz="1600" b="1" dirty="0" err="1"/>
              <a:t>yn</a:t>
            </a:r>
            <a:r>
              <a:rPr lang="en-GB" sz="1600" b="1" dirty="0"/>
              <a:t> </a:t>
            </a:r>
            <a:r>
              <a:rPr lang="en-GB" sz="1600" b="1" dirty="0" err="1"/>
              <a:t>meddu</a:t>
            </a:r>
            <a:r>
              <a:rPr lang="en-GB" sz="1600" b="1" dirty="0"/>
              <a:t> </a:t>
            </a:r>
            <a:r>
              <a:rPr lang="en-GB" sz="1600" b="1" dirty="0" err="1"/>
              <a:t>ar</a:t>
            </a:r>
            <a:r>
              <a:rPr lang="en-GB" sz="1600" b="1" dirty="0"/>
              <a:t> </a:t>
            </a:r>
            <a:r>
              <a:rPr lang="en-GB" sz="1600" b="1" dirty="0" err="1">
                <a:solidFill>
                  <a:srgbClr val="FF0000"/>
                </a:solidFill>
              </a:rPr>
              <a:t>ewyllys</a:t>
            </a:r>
            <a:r>
              <a:rPr lang="en-GB" sz="1600" b="1" dirty="0">
                <a:solidFill>
                  <a:srgbClr val="FF0000"/>
                </a:solidFill>
              </a:rPr>
              <a:t> </a:t>
            </a:r>
            <a:r>
              <a:rPr lang="en-GB" sz="1600" b="1" dirty="0" err="1">
                <a:solidFill>
                  <a:srgbClr val="FF0000"/>
                </a:solidFill>
              </a:rPr>
              <a:t>rydd</a:t>
            </a:r>
            <a:r>
              <a:rPr lang="1106" sz="1600" b="1" dirty="0"/>
              <a:t>, </a:t>
            </a:r>
            <a:r>
              <a:rPr lang="en-GB" sz="1600" b="1" dirty="0" err="1"/>
              <a:t>a’i</a:t>
            </a:r>
            <a:r>
              <a:rPr lang="en-GB" sz="1600" b="1" dirty="0"/>
              <a:t> </a:t>
            </a:r>
            <a:r>
              <a:rPr lang="1106" sz="1600" b="1" dirty="0"/>
              <a:t>helpu i roi </a:t>
            </a:r>
            <a:r>
              <a:rPr lang="en-GB" sz="1600" b="1" dirty="0" err="1"/>
              <a:t>diwedd</a:t>
            </a:r>
            <a:r>
              <a:rPr lang="1106" sz="1600" b="1" dirty="0"/>
              <a:t> ar e</a:t>
            </a:r>
            <a:r>
              <a:rPr lang="en-GB" sz="1600" b="1" dirty="0" err="1"/>
              <a:t>i</a:t>
            </a:r>
            <a:r>
              <a:rPr lang="en-GB" sz="1600" b="1" dirty="0"/>
              <a:t> d</a:t>
            </a:r>
            <a:r>
              <a:rPr lang="1106" sz="1600" b="1" dirty="0"/>
              <a:t>dioddefaint gydag </a:t>
            </a:r>
            <a:r>
              <a:rPr lang="1106" sz="1600" b="1" dirty="0">
                <a:solidFill>
                  <a:srgbClr val="FF0000"/>
                </a:solidFill>
              </a:rPr>
              <a:t>urddas. </a:t>
            </a:r>
            <a:r>
              <a:rPr lang="1106" sz="1600" b="1" dirty="0"/>
              <a:t>Wedi'r cyfan, dywedodd Iesu, </a:t>
            </a:r>
            <a:r>
              <a:rPr lang="1106" sz="1600" b="1" dirty="0">
                <a:solidFill>
                  <a:srgbClr val="00B050"/>
                </a:solidFill>
              </a:rPr>
              <a:t>'Trin eraill fel y byddech </a:t>
            </a:r>
            <a:r>
              <a:rPr lang="en-GB" sz="1600" b="1" dirty="0">
                <a:solidFill>
                  <a:srgbClr val="00B050"/>
                </a:solidFill>
              </a:rPr>
              <a:t>chi </a:t>
            </a:r>
            <a:r>
              <a:rPr lang="en-GB" sz="1600" b="1" dirty="0" err="1">
                <a:solidFill>
                  <a:srgbClr val="00B050"/>
                </a:solidFill>
              </a:rPr>
              <a:t>eisiau</a:t>
            </a:r>
            <a:r>
              <a:rPr lang="en-GB" sz="1600" b="1" dirty="0">
                <a:solidFill>
                  <a:srgbClr val="00B050"/>
                </a:solidFill>
              </a:rPr>
              <a:t> </a:t>
            </a:r>
            <a:r>
              <a:rPr lang="en-GB" sz="1600" b="1" dirty="0" err="1">
                <a:solidFill>
                  <a:srgbClr val="00B050"/>
                </a:solidFill>
              </a:rPr>
              <a:t>cael</a:t>
            </a:r>
            <a:r>
              <a:rPr lang="en-GB" sz="1600" b="1" dirty="0">
                <a:solidFill>
                  <a:srgbClr val="00B050"/>
                </a:solidFill>
              </a:rPr>
              <a:t> </a:t>
            </a:r>
            <a:r>
              <a:rPr lang="1106" sz="1600" b="1" dirty="0">
                <a:solidFill>
                  <a:srgbClr val="00B050"/>
                </a:solidFill>
              </a:rPr>
              <a:t>eich trin’ </a:t>
            </a:r>
            <a:r>
              <a:rPr lang="1106" sz="1600" b="1" dirty="0"/>
              <a:t>a </a:t>
            </a:r>
            <a:r>
              <a:rPr lang="en-GB" sz="1600" b="1" dirty="0" err="1"/>
              <a:t>bydden</a:t>
            </a:r>
            <a:r>
              <a:rPr lang="en-GB" sz="1600" b="1" dirty="0"/>
              <a:t> </a:t>
            </a:r>
            <a:r>
              <a:rPr lang="en-GB" sz="1600" b="1" dirty="0" err="1"/>
              <a:t>ni</a:t>
            </a:r>
            <a:r>
              <a:rPr lang="en-GB" sz="1600" b="1" dirty="0"/>
              <a:t> </a:t>
            </a:r>
            <a:r>
              <a:rPr lang="en-GB" sz="1600" b="1" dirty="0" err="1"/>
              <a:t>eisiau</a:t>
            </a:r>
            <a:r>
              <a:rPr lang="en-GB" sz="1600" b="1" dirty="0"/>
              <a:t> </a:t>
            </a:r>
            <a:r>
              <a:rPr lang="en-GB" sz="1600" b="1" dirty="0" err="1"/>
              <a:t>i</a:t>
            </a:r>
            <a:r>
              <a:rPr lang="en-GB" sz="1600" b="1" dirty="0"/>
              <a:t> </a:t>
            </a:r>
            <a:r>
              <a:rPr lang="en-GB" sz="1600" b="1" dirty="0" err="1"/>
              <a:t>rywun</a:t>
            </a:r>
            <a:r>
              <a:rPr lang="en-GB" sz="1600" b="1" dirty="0"/>
              <a:t> </a:t>
            </a:r>
            <a:r>
              <a:rPr lang="en-GB" sz="1600" b="1" dirty="0" err="1"/>
              <a:t>wrando</a:t>
            </a:r>
            <a:r>
              <a:rPr lang="en-GB" sz="1600" b="1" dirty="0"/>
              <a:t> </a:t>
            </a:r>
            <a:r>
              <a:rPr lang="en-GB" sz="1600" b="1" dirty="0" err="1"/>
              <a:t>arnon</a:t>
            </a:r>
            <a:r>
              <a:rPr lang="en-GB" sz="1600" b="1" dirty="0"/>
              <a:t> </a:t>
            </a:r>
            <a:r>
              <a:rPr lang="en-GB" sz="1600" b="1" dirty="0" err="1"/>
              <a:t>ni</a:t>
            </a:r>
            <a:r>
              <a:rPr lang="en-GB" sz="1600" b="1" dirty="0"/>
              <a:t> </a:t>
            </a:r>
            <a:r>
              <a:rPr lang="en-GB" sz="1600" b="1" dirty="0" err="1"/>
              <a:t>yn</a:t>
            </a:r>
            <a:r>
              <a:rPr lang="en-GB" sz="1600" b="1" dirty="0"/>
              <a:t> y </a:t>
            </a:r>
            <a:r>
              <a:rPr lang="en-GB" sz="1600" b="1" dirty="0" err="1"/>
              <a:t>sefyllfa</a:t>
            </a:r>
            <a:r>
              <a:rPr lang="en-GB" sz="1600" b="1" dirty="0"/>
              <a:t> </a:t>
            </a:r>
            <a:r>
              <a:rPr lang="en-GB" sz="1600" b="1" dirty="0" err="1"/>
              <a:t>honno</a:t>
            </a:r>
            <a:r>
              <a:rPr lang="1106" sz="1600" b="1" dirty="0"/>
              <a:t>.</a:t>
            </a:r>
          </a:p>
          <a:p>
            <a:endParaRPr lang="en-GB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883383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4761D-A515-49A3-8FFA-EAA30D222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en-GB" dirty="0" err="1"/>
              <a:t>Ymateb</a:t>
            </a:r>
            <a:r>
              <a:rPr lang="en-GB" dirty="0"/>
              <a:t> </a:t>
            </a:r>
            <a:r>
              <a:rPr lang="en-GB" dirty="0" err="1"/>
              <a:t>Enghreifftiol</a:t>
            </a:r>
            <a:r>
              <a:rPr lang="en-GB" dirty="0"/>
              <a:t> (</a:t>
            </a:r>
            <a:r>
              <a:rPr lang="en-GB" dirty="0" err="1"/>
              <a:t>Parhad</a:t>
            </a:r>
            <a:r>
              <a:rPr lang="en-GB" dirty="0"/>
              <a:t>)</a:t>
            </a:r>
            <a:endParaRPr lang="110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BA52C-9F0E-4253-A538-5A380602F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9358"/>
          </a:xfrm>
        </p:spPr>
        <p:txBody>
          <a:bodyPr>
            <a:normAutofit fontScale="47500" lnSpcReduction="20000"/>
          </a:bodyPr>
          <a:lstStyle/>
          <a:p>
            <a:pPr>
              <a:defRPr b="0" i="0"/>
            </a:pPr>
            <a:r>
              <a:rPr lang="1106" b="1" dirty="0">
                <a:highlight>
                  <a:srgbClr val="FFFF00"/>
                </a:highlight>
              </a:rPr>
              <a:t>Ar y llaw arall, </a:t>
            </a:r>
            <a:r>
              <a:rPr lang="1106" b="1" dirty="0"/>
              <a:t>mae pobl grefyddol yn credu bod bywyd dynol </a:t>
            </a:r>
            <a:r>
              <a:rPr lang="1106" b="1" dirty="0">
                <a:solidFill>
                  <a:srgbClr val="FF0000"/>
                </a:solidFill>
              </a:rPr>
              <a:t>yn </a:t>
            </a:r>
            <a:r>
              <a:rPr lang="en-GB" b="1" dirty="0" err="1">
                <a:solidFill>
                  <a:srgbClr val="FF0000"/>
                </a:solidFill>
              </a:rPr>
              <a:t>sanctaidd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1106" b="1" dirty="0"/>
              <a:t>ac nad oes gan bobl yr hawl i benderfynu pryd i farw </a:t>
            </a:r>
            <a:r>
              <a:rPr lang="1106" b="1" dirty="0">
                <a:solidFill>
                  <a:srgbClr val="00B050"/>
                </a:solidFill>
              </a:rPr>
              <a:t>oherwydd mai dim ond Duw sy'n rhoi bywyd a dim ond Duw all </a:t>
            </a:r>
            <a:r>
              <a:rPr lang="en-GB" b="1" dirty="0" err="1">
                <a:solidFill>
                  <a:srgbClr val="00B050"/>
                </a:solidFill>
              </a:rPr>
              <a:t>roi</a:t>
            </a:r>
            <a:r>
              <a:rPr lang="en-GB" b="1" dirty="0">
                <a:solidFill>
                  <a:srgbClr val="00B050"/>
                </a:solidFill>
              </a:rPr>
              <a:t> </a:t>
            </a:r>
            <a:r>
              <a:rPr lang="en-GB" b="1" dirty="0" err="1">
                <a:solidFill>
                  <a:srgbClr val="00B050"/>
                </a:solidFill>
              </a:rPr>
              <a:t>diwedd</a:t>
            </a:r>
            <a:r>
              <a:rPr lang="en-GB" b="1" dirty="0">
                <a:solidFill>
                  <a:srgbClr val="00B050"/>
                </a:solidFill>
              </a:rPr>
              <a:t> </a:t>
            </a:r>
            <a:r>
              <a:rPr lang="en-GB" b="1" dirty="0" err="1">
                <a:solidFill>
                  <a:srgbClr val="00B050"/>
                </a:solidFill>
              </a:rPr>
              <a:t>ar</a:t>
            </a:r>
            <a:r>
              <a:rPr lang="en-GB" b="1" dirty="0">
                <a:solidFill>
                  <a:srgbClr val="00B050"/>
                </a:solidFill>
              </a:rPr>
              <a:t> </a:t>
            </a:r>
            <a:r>
              <a:rPr lang="en-GB" b="1" dirty="0" err="1">
                <a:solidFill>
                  <a:srgbClr val="00B050"/>
                </a:solidFill>
              </a:rPr>
              <a:t>fywyd</a:t>
            </a:r>
            <a:r>
              <a:rPr lang="1106" b="1" dirty="0">
                <a:solidFill>
                  <a:srgbClr val="00B050"/>
                </a:solidFill>
              </a:rPr>
              <a:t>. </a:t>
            </a:r>
            <a:r>
              <a:rPr lang="1106" b="1" dirty="0">
                <a:highlight>
                  <a:srgbClr val="FFFF00"/>
                </a:highlight>
              </a:rPr>
              <a:t>Yn yr un modd, </a:t>
            </a:r>
            <a:r>
              <a:rPr lang="1106" b="1" dirty="0"/>
              <a:t>mae Meddygon hyd yn oed yn llofnodi'r </a:t>
            </a:r>
            <a:r>
              <a:rPr lang="1106" b="1" dirty="0">
                <a:solidFill>
                  <a:srgbClr val="00B050"/>
                </a:solidFill>
              </a:rPr>
              <a:t>Llw Hippocrataidd </a:t>
            </a:r>
            <a:r>
              <a:rPr lang="1106" b="1" dirty="0"/>
              <a:t>i addo achub bywyd bob amser ac nid yw Cyfraith y DU yn caniatáu ew</a:t>
            </a:r>
            <a:r>
              <a:rPr lang="en-GB" b="1" dirty="0" err="1"/>
              <a:t>thanasia</a:t>
            </a:r>
            <a:r>
              <a:rPr lang="1106" b="1" dirty="0"/>
              <a:t> gweithredol.</a:t>
            </a:r>
          </a:p>
          <a:p>
            <a:endParaRPr lang="en-GB" b="1" dirty="0"/>
          </a:p>
          <a:p>
            <a:pPr>
              <a:defRPr b="0" i="0"/>
            </a:pPr>
            <a:r>
              <a:rPr lang="1106" b="1" dirty="0">
                <a:highlight>
                  <a:srgbClr val="FFFF00"/>
                </a:highlight>
              </a:rPr>
              <a:t>Wedi dweud hynny, </a:t>
            </a:r>
            <a:r>
              <a:rPr lang="1106" b="1" dirty="0"/>
              <a:t>byddai llawer yn dweud bod </a:t>
            </a:r>
            <a:r>
              <a:rPr lang="1106" b="1" dirty="0">
                <a:solidFill>
                  <a:srgbClr val="FF0000"/>
                </a:solidFill>
              </a:rPr>
              <a:t>ansawdd bywyd</a:t>
            </a:r>
            <a:r>
              <a:rPr lang="1106" b="1" dirty="0"/>
              <a:t> yn bwysicach o lawer na sancteiddrwydd bywyd; dim ond os ydych yn credu yn </a:t>
            </a:r>
            <a:r>
              <a:rPr lang="en-GB" b="1" dirty="0"/>
              <a:t>N</a:t>
            </a:r>
            <a:r>
              <a:rPr lang="1106" b="1" dirty="0"/>
              <a:t>uw y mae sancteiddrwydd yn gweithio, ond gellir gweld ansawdd bywyd drwy </a:t>
            </a:r>
            <a:r>
              <a:rPr lang="en-GB" b="1" dirty="0" err="1"/>
              <a:t>p’un</a:t>
            </a:r>
            <a:r>
              <a:rPr lang="en-GB" b="1" dirty="0"/>
              <a:t> a </a:t>
            </a:r>
            <a:r>
              <a:rPr lang="en-GB" b="1" dirty="0" err="1"/>
              <a:t>yw</a:t>
            </a:r>
            <a:r>
              <a:rPr lang="en-GB" b="1" dirty="0"/>
              <a:t> </a:t>
            </a:r>
            <a:r>
              <a:rPr lang="1106" b="1" dirty="0"/>
              <a:t>rhywun yn ymdopi â'i salwch neu anabledd. Nid yw'n ymwneud â'r hyn y mae Meddyg yn ei </a:t>
            </a:r>
            <a:r>
              <a:rPr lang="en-GB" b="1" dirty="0" err="1"/>
              <a:t>gredu</a:t>
            </a:r>
            <a:r>
              <a:rPr lang="1106" b="1" dirty="0"/>
              <a:t>; dim ond y person sy'n gwybod a yw am barhau i fyw. </a:t>
            </a:r>
          </a:p>
          <a:p>
            <a:endParaRPr lang="en-GB" b="1" dirty="0"/>
          </a:p>
          <a:p>
            <a:pPr>
              <a:defRPr b="0" i="0"/>
            </a:pPr>
            <a:r>
              <a:rPr lang="1106" b="1" dirty="0">
                <a:highlight>
                  <a:srgbClr val="FFFF00"/>
                </a:highlight>
              </a:rPr>
              <a:t>Fel arall, </a:t>
            </a:r>
            <a:r>
              <a:rPr lang="1106" b="1" dirty="0"/>
              <a:t>byddai llawer yn dweud </a:t>
            </a:r>
            <a:r>
              <a:rPr lang="en-GB" b="1" dirty="0"/>
              <a:t>pe </a:t>
            </a:r>
            <a:r>
              <a:rPr lang="en-GB" b="1" dirty="0" err="1"/>
              <a:t>baech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1106" b="1" dirty="0"/>
              <a:t>caniatáu ew</a:t>
            </a:r>
            <a:r>
              <a:rPr lang="en-GB" b="1" dirty="0"/>
              <a:t>t</a:t>
            </a:r>
            <a:r>
              <a:rPr lang="1106" b="1" dirty="0"/>
              <a:t>hanasia, y gallai </a:t>
            </a:r>
            <a:r>
              <a:rPr lang="en-GB" b="1" dirty="0" err="1"/>
              <a:t>hynny</a:t>
            </a:r>
            <a:r>
              <a:rPr lang="en-GB" b="1" dirty="0"/>
              <a:t> </a:t>
            </a:r>
            <a:r>
              <a:rPr lang="en-GB" b="1" dirty="0" err="1"/>
              <a:t>fod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llethr</a:t>
            </a:r>
            <a:r>
              <a:rPr lang="en-GB" b="1" dirty="0"/>
              <a:t> </a:t>
            </a:r>
            <a:r>
              <a:rPr lang="en-GB" b="1" dirty="0" err="1"/>
              <a:t>lithrig</a:t>
            </a:r>
            <a:r>
              <a:rPr lang="en-GB" b="1" dirty="0"/>
              <a:t> </a:t>
            </a:r>
            <a:r>
              <a:rPr lang="en-GB" b="1" dirty="0" err="1"/>
              <a:t>tuag</a:t>
            </a:r>
            <a:r>
              <a:rPr lang="en-GB" b="1" dirty="0"/>
              <a:t> at </a:t>
            </a:r>
            <a:r>
              <a:rPr lang="en-GB" b="1" dirty="0" err="1"/>
              <a:t>gyflawni</a:t>
            </a:r>
            <a:r>
              <a:rPr lang="en-GB" b="1" dirty="0"/>
              <a:t> </a:t>
            </a:r>
            <a:r>
              <a:rPr lang="en-GB" b="1" dirty="0" err="1"/>
              <a:t>ewthanasia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unrhyw</a:t>
            </a:r>
            <a:r>
              <a:rPr lang="en-GB" b="1" dirty="0"/>
              <a:t> </a:t>
            </a:r>
            <a:r>
              <a:rPr lang="en-GB" b="1" dirty="0" err="1"/>
              <a:t>sefyllfa</a:t>
            </a:r>
            <a:r>
              <a:rPr lang="en-GB" b="1" dirty="0"/>
              <a:t> </a:t>
            </a:r>
            <a:r>
              <a:rPr lang="1106" b="1" dirty="0"/>
              <a:t>(hyd yn oed </a:t>
            </a:r>
            <a:r>
              <a:rPr lang="en-GB" b="1" dirty="0"/>
              <a:t>pan </a:t>
            </a:r>
            <a:r>
              <a:rPr lang="en-GB" b="1" dirty="0" err="1"/>
              <a:t>nad</a:t>
            </a:r>
            <a:r>
              <a:rPr lang="en-GB" b="1" dirty="0"/>
              <a:t> </a:t>
            </a:r>
            <a:r>
              <a:rPr lang="en-GB" b="1" dirty="0" err="1"/>
              <a:t>yw’r</a:t>
            </a:r>
            <a:r>
              <a:rPr lang="en-GB" b="1" dirty="0"/>
              <a:t> person </a:t>
            </a:r>
            <a:r>
              <a:rPr lang="en-GB" b="1" dirty="0" err="1"/>
              <a:t>eisiau</a:t>
            </a:r>
            <a:r>
              <a:rPr lang="1106" b="1" dirty="0"/>
              <a:t> ei gael!)</a:t>
            </a:r>
            <a:r>
              <a:rPr lang="en-GB" b="1" dirty="0"/>
              <a:t>.</a:t>
            </a:r>
            <a:r>
              <a:rPr lang="1106" b="1" dirty="0"/>
              <a:t> Gallent ddadlau ei bod yn llawer gwell gofalu am berson sâl </a:t>
            </a:r>
            <a:r>
              <a:rPr lang="en-GB" b="1" dirty="0" err="1"/>
              <a:t>gan</a:t>
            </a:r>
            <a:r>
              <a:rPr lang="en-GB" b="1" dirty="0"/>
              <a:t> </a:t>
            </a:r>
            <a:r>
              <a:rPr lang="en-GB" b="1" dirty="0" err="1"/>
              <a:t>ddefnyddio</a:t>
            </a:r>
            <a:r>
              <a:rPr lang="en-GB" b="1" dirty="0">
                <a:solidFill>
                  <a:srgbClr val="FF0000"/>
                </a:solidFill>
              </a:rPr>
              <a:t> g</a:t>
            </a:r>
            <a:r>
              <a:rPr lang="1106" b="1" dirty="0">
                <a:solidFill>
                  <a:srgbClr val="FF0000"/>
                </a:solidFill>
              </a:rPr>
              <a:t>ofal lliniarol</a:t>
            </a:r>
            <a:r>
              <a:rPr lang="1106" b="1" dirty="0"/>
              <a:t> e.e. mewn </a:t>
            </a:r>
            <a:r>
              <a:rPr lang="1106" b="1" dirty="0">
                <a:solidFill>
                  <a:srgbClr val="FF0000"/>
                </a:solidFill>
              </a:rPr>
              <a:t>hosbis </a:t>
            </a:r>
            <a:r>
              <a:rPr lang="1106" b="1" dirty="0"/>
              <a:t>lle gallant farw'n naturiol ond hefyd gydag urddas.</a:t>
            </a:r>
          </a:p>
          <a:p>
            <a:endParaRPr lang="en-GB" b="1" dirty="0"/>
          </a:p>
          <a:p>
            <a:pPr>
              <a:defRPr b="0" i="0"/>
            </a:pPr>
            <a:r>
              <a:rPr lang="1106" b="1" dirty="0">
                <a:solidFill>
                  <a:schemeClr val="accent1"/>
                </a:solidFill>
              </a:rPr>
              <a:t>MAE'R DEFNYDD HWN O GYSYLLTEIRIAU I GYSYLLTU A SYMUD DADLEUON </a:t>
            </a:r>
            <a:r>
              <a:rPr lang="en-GB" b="1" dirty="0">
                <a:solidFill>
                  <a:schemeClr val="accent1"/>
                </a:solidFill>
              </a:rPr>
              <a:t>YMLAEN YN</a:t>
            </a:r>
            <a:r>
              <a:rPr lang="1106" b="1" dirty="0">
                <a:solidFill>
                  <a:schemeClr val="accent1"/>
                </a:solidFill>
              </a:rPr>
              <a:t> OSGOI STRWYTHUR</a:t>
            </a:r>
            <a:r>
              <a:rPr lang="en-GB" b="1" dirty="0">
                <a:solidFill>
                  <a:schemeClr val="accent1"/>
                </a:solidFill>
              </a:rPr>
              <a:t> SYML</a:t>
            </a:r>
            <a:r>
              <a:rPr lang="1106" b="1" dirty="0">
                <a:solidFill>
                  <a:schemeClr val="accent1"/>
                </a:solidFill>
              </a:rPr>
              <a:t> </a:t>
            </a:r>
            <a:r>
              <a:rPr lang="en-GB" b="1" dirty="0">
                <a:solidFill>
                  <a:schemeClr val="accent1"/>
                </a:solidFill>
              </a:rPr>
              <a:t>‘O BLAID</a:t>
            </a:r>
            <a:r>
              <a:rPr lang="1106" b="1" dirty="0">
                <a:solidFill>
                  <a:schemeClr val="accent1"/>
                </a:solidFill>
              </a:rPr>
              <a:t>' AC 'YN ERBYN’ S</a:t>
            </a:r>
            <a:r>
              <a:rPr lang="en-GB" b="1" dirty="0">
                <a:solidFill>
                  <a:schemeClr val="accent1"/>
                </a:solidFill>
              </a:rPr>
              <a:t>YDD YN Y PEN DRAW YN AGLLU DARLLEN</a:t>
            </a:r>
            <a:r>
              <a:rPr lang="1106" b="1" dirty="0">
                <a:solidFill>
                  <a:schemeClr val="accent1"/>
                </a:solidFill>
              </a:rPr>
              <a:t> FEL DAU </a:t>
            </a:r>
            <a:r>
              <a:rPr lang="en-GB" b="1" dirty="0">
                <a:solidFill>
                  <a:schemeClr val="accent1"/>
                </a:solidFill>
              </a:rPr>
              <a:t>ESBONIAD AR WAHÂN</a:t>
            </a:r>
            <a:r>
              <a:rPr lang="1106" b="1" dirty="0">
                <a:solidFill>
                  <a:schemeClr val="accent1"/>
                </a:solidFill>
              </a:rPr>
              <a:t> YN HYTRACH NA GWERTHUSIAD O’R </a:t>
            </a:r>
            <a:r>
              <a:rPr lang="en-GB" b="1" dirty="0">
                <a:solidFill>
                  <a:schemeClr val="accent1"/>
                </a:solidFill>
              </a:rPr>
              <a:t>GOSODIAD</a:t>
            </a:r>
            <a:r>
              <a:rPr lang="1106" b="1" dirty="0">
                <a:solidFill>
                  <a:schemeClr val="accent1"/>
                </a:solidFill>
              </a:rPr>
              <a:t>.</a:t>
            </a:r>
          </a:p>
          <a:p>
            <a:endParaRPr lang="en-GB" b="1" dirty="0">
              <a:solidFill>
                <a:schemeClr val="accent1"/>
              </a:solidFill>
            </a:endParaRPr>
          </a:p>
          <a:p>
            <a:pPr>
              <a:defRPr b="0" i="0"/>
            </a:pPr>
            <a:r>
              <a:rPr lang="1106" b="1" dirty="0"/>
              <a:t>Band 4 – dadansoddiad a gwerthusiad rhagorol, manwl iawn, sy'n dangos dyfarniadau clir a chefnogol iawn a thrafodaeth drylwyr iawn o’r </a:t>
            </a:r>
            <a:r>
              <a:rPr lang="en-GB" b="1" dirty="0" err="1"/>
              <a:t>gosodiad</a:t>
            </a:r>
            <a:r>
              <a:rPr lang="1106" b="1" dirty="0"/>
              <a:t>. </a:t>
            </a:r>
            <a:r>
              <a:rPr lang="en-GB" b="1" dirty="0" err="1"/>
              <a:t>Sgiliau</a:t>
            </a:r>
            <a:r>
              <a:rPr lang="en-GB" b="1" dirty="0"/>
              <a:t> </a:t>
            </a:r>
            <a:r>
              <a:rPr lang="1106" b="1" dirty="0"/>
              <a:t>AA2 </a:t>
            </a:r>
            <a:r>
              <a:rPr lang="en-GB" b="1" dirty="0" err="1"/>
              <a:t>wedi</a:t>
            </a:r>
            <a:r>
              <a:rPr lang="en-GB" b="1" dirty="0"/>
              <a:t> </a:t>
            </a:r>
            <a:r>
              <a:rPr lang="en-GB" b="1" dirty="0" err="1"/>
              <a:t>eu</a:t>
            </a:r>
            <a:r>
              <a:rPr lang="en-GB" b="1" dirty="0"/>
              <a:t> </a:t>
            </a:r>
            <a:r>
              <a:rPr lang="en-GB" b="1" dirty="0" err="1"/>
              <a:t>harddangos</a:t>
            </a:r>
            <a:r>
              <a:rPr lang="en-GB" b="1" dirty="0"/>
              <a:t> </a:t>
            </a:r>
            <a:r>
              <a:rPr lang="1106" b="1" dirty="0"/>
              <a:t>yn dda iawn. Defnydd rhagorol o iaith grefyddol a ffynonellau priodol o ddoethineb ac awdurdod.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25974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457200" y="1432373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b="0" i="0"/>
            </a:pPr>
            <a:r>
              <a:rPr lang="1106" b="1"/>
              <a:t>Deall y meini prawf asesu – arfer barn academaidd drwy gynlluniau marcio lefelau o ymateb</a:t>
            </a:r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1800"/>
              <a:t>Yn gyntaf – nodwch y band priodol mae ymateb dysgwr yn perthyn iddo yn unol â'r meini prawf. Dyfarnwch fand lle mae ymateb y dysgwr yn ymdrin â'r </a:t>
            </a:r>
            <a:r>
              <a:rPr lang="1106" sz="1800" b="1"/>
              <a:t>rhan fwyaf </a:t>
            </a:r>
            <a:r>
              <a:rPr lang="1106" sz="1800"/>
              <a:t>o'r meini prawf.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180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1800"/>
              <a:t>Yn ail – dyfarnwch farc yng nghanol y band ac yna cynyddwch neu gostyngwch y marc yn dibynnu ar ansawdd yr ateb, y gellir ei adlewyrchu yn faint o'r cynnwys dangosol yr ymdrinnir ag ef.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180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1800"/>
              <a:t>Os bydd ymateb yn disgyn rhwng dau fand, ystyriwch a oes mwy o nodweddion o'r band uchaf neu isaf o'r ddau fand a dyfarnwch yn unol â hynny.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180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1800"/>
              <a:t>Nid yw'r cynnwys dangosol yn cynnwys popeth, a rhaid rhoi marciau am ymatebion dilys eraill.</a:t>
            </a:r>
          </a:p>
        </p:txBody>
      </p:sp>
    </p:spTree>
    <p:extLst>
      <p:ext uri="{BB962C8B-B14F-4D97-AF65-F5344CB8AC3E}">
        <p14:creationId xmlns:p14="http://schemas.microsoft.com/office/powerpoint/2010/main" val="3202820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7772400" cy="1470025"/>
          </a:xfrm>
        </p:spPr>
        <p:txBody>
          <a:bodyPr>
            <a:normAutofit fontScale="90000"/>
          </a:bodyPr>
          <a:lstStyle/>
          <a:p>
            <a:pPr algn="l">
              <a:defRPr b="0" i="0"/>
            </a:pPr>
            <a:br>
              <a:rPr lang="1106" dirty="0"/>
            </a:br>
            <a:br>
              <a:rPr lang="1106" dirty="0"/>
            </a:br>
            <a:r>
              <a:rPr lang="1106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Unrhyw </a:t>
            </a:r>
            <a:r>
              <a:rPr lang="1106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gwestiynau?</a:t>
            </a:r>
            <a:br>
              <a:rPr lang="1106" dirty="0"/>
            </a:br>
            <a:b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oes gennych unrhyw gwestiynau, cysylltwch â'n swyddogion pwnc arbenigol a'r tîm cefnogaeth weinyddol ar gyfer eich pwnc i drafod eich ymholiadau.</a:t>
            </a:r>
            <a:br>
              <a:rPr lang="1106" sz="2700" dirty="0"/>
            </a:br>
            <a:br>
              <a:rPr lang="1106" dirty="0"/>
            </a:br>
            <a:endParaRPr lang="en-GB" sz="22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FE3806-34E3-4311-AA17-48D05FA99E0E}"/>
              </a:ext>
            </a:extLst>
          </p:cNvPr>
          <p:cNvSpPr/>
          <p:nvPr/>
        </p:nvSpPr>
        <p:spPr>
          <a:xfrm>
            <a:off x="96253" y="3244334"/>
            <a:ext cx="4328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1106" dirty="0">
                <a:solidFill>
                  <a:schemeClr val="bg1"/>
                </a:solidFill>
                <a:hlinkClick r:id="rId2"/>
              </a:rPr>
              <a:t>TGAUAstudiaethauCrefyddol@cb</a:t>
            </a:r>
            <a:r>
              <a:rPr lang="en-GB" dirty="0">
                <a:solidFill>
                  <a:schemeClr val="bg1"/>
                </a:solidFill>
                <a:hlinkClick r:id="rId2"/>
              </a:rPr>
              <a:t>a</a:t>
            </a:r>
            <a:r>
              <a:rPr lang="1106" dirty="0">
                <a:solidFill>
                  <a:schemeClr val="bg1"/>
                </a:solidFill>
                <a:hlinkClick r:id="rId2"/>
              </a:rPr>
              <a:t>c.co.uk</a:t>
            </a:r>
            <a:r>
              <a:rPr lang="en-GB">
                <a:solidFill>
                  <a:schemeClr val="bg1"/>
                </a:solidFill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299149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457199" y="1309083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dirty="0"/>
              <a:t>Dyma enghraifft o'r bandiau marcio ar gyfer ymateb c: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77B3BE-D9FB-4E69-8DB4-E580DB76D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861" y="3160814"/>
            <a:ext cx="3860276" cy="312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89760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325093" y="1432373"/>
            <a:ext cx="3868220" cy="538094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sz="1800"/>
              <a:t>Gellir defnyddio'r cynnwys dangosol yng nghynlluniau marcio CBAC fel canllaw i'r mathau o sgiliau a gwybodaeth a ddisgwylir ar gyfer yr uned. Mae'r enghraifft yma yn dangos y cynnwys dangosol ar gyfer cwestiwn c. Rhan B. </a:t>
            </a:r>
            <a:r>
              <a:rPr lang="1106" sz="1800" b="1"/>
              <a:t>Nid yw cynnwys dangosol yn rhestr wirio a dylid credydu cynnwys cywir a pherthnasol arall.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1800"/>
          </a:p>
          <a:p>
            <a:pPr marL="342900" indent="-342900">
              <a:buFont typeface="Arial" panose="020B0604020202020204" pitchFamily="34" charset="0"/>
              <a:buChar char="•"/>
              <a:defRPr b="0" i="0"/>
            </a:pPr>
            <a:r>
              <a:rPr lang="1106" sz="1800"/>
              <a:t>Os yw canolfannau'n dylunio eu hasesiadau eu hunain, bydd angen i'r athro ddarparu cynnwys dangosol gwirioneddol i gyd-fynd â'r cynlluniau marcio lefelau o ymateb.</a:t>
            </a:r>
          </a:p>
          <a:p>
            <a:pPr lvl="0"/>
            <a:endParaRPr lang="en-GB"/>
          </a:p>
          <a:p>
            <a:endParaRPr lang="en-GB" sz="2400" b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51F41F-807E-4C5E-8264-112CA85F6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582" y="1432374"/>
            <a:ext cx="4640244" cy="524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91208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457200" y="1432373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b="0" i="0"/>
            </a:pPr>
            <a:r>
              <a:rPr lang="1106" b="1" dirty="0"/>
              <a:t>Y defnydd o derminoleg y pwnc. </a:t>
            </a:r>
            <a:r>
              <a:rPr lang="1106" b="0" dirty="0"/>
              <a:t> </a:t>
            </a:r>
          </a:p>
          <a:p>
            <a:pPr lvl="0">
              <a:defRPr b="0" i="0"/>
            </a:pPr>
            <a:r>
              <a:rPr lang="1106" dirty="0"/>
              <a:t>  </a:t>
            </a:r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dirty="0"/>
              <a:t>Gwobrwyir y defnydd o derminoleg briodol yn y meini prawf marcio. </a:t>
            </a:r>
          </a:p>
          <a:p>
            <a:pPr lvl="0"/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dirty="0"/>
              <a:t>Bydd defnydd cywir a phriodol o derminoleg pwnc-benodol (iaith grefyddol) yn cael ei gredydu. Gweler y meini prawf o fewn pob band o'r bandiau marcio.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  <a:defRPr b="0" i="0"/>
            </a:pPr>
            <a:r>
              <a:rPr lang="1106" dirty="0"/>
              <a:t>Ni ddylid credydu (na chosbi) y defnydd o iaith grefyddol yn y marc </a:t>
            </a:r>
            <a:r>
              <a:rPr lang="en-GB" dirty="0"/>
              <a:t>SAG</a:t>
            </a:r>
            <a:r>
              <a:rPr lang="1106" dirty="0"/>
              <a:t>. </a:t>
            </a:r>
            <a:r>
              <a:rPr lang="cy-GB" dirty="0"/>
              <a:t>Dim ond ar gyfer dyfarnu marciau am Sillafu, Atalnodi a Gramadeg yn yr iaith a ddefnyddiwyd gan yr ymgeisydd i ateb y papur y mae'r marc SAG wedi'i gadw h.y.</a:t>
            </a:r>
            <a:r>
              <a:rPr lang="1106" dirty="0"/>
              <a:t> Cymraeg neu Saesneg.</a:t>
            </a:r>
          </a:p>
          <a:p>
            <a:pPr lvl="0"/>
            <a:endParaRPr lang="en-GB" dirty="0"/>
          </a:p>
          <a:p>
            <a:pPr lvl="0"/>
            <a:endParaRPr lang="en-GB" dirty="0">
              <a:solidFill>
                <a:srgbClr val="FF0000"/>
              </a:solidFill>
            </a:endParaRPr>
          </a:p>
          <a:p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2694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394816" y="1340768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b="0" i="0"/>
            </a:pPr>
            <a:r>
              <a:rPr lang="1106" b="1"/>
              <a:t>Mynd yn groes i'r cyfarwyddyd</a:t>
            </a:r>
            <a:endParaRPr lang="en-GB"/>
          </a:p>
          <a:p>
            <a:pPr lvl="0">
              <a:defRPr b="0" i="0"/>
            </a:pPr>
            <a:r>
              <a:rPr lang="1106"/>
              <a:t>Mae gan CBAC ffordd gyson o fynd i'r afael ag achosion o fynd yn groes i'r cyfarwyddyd ar draws ein holl gymwysterau. Isod ceir enghreifftiau o fynd yn groes i'r cyfarwyddyd sy'n digwydd weithiau ar gyfer y cymhwyster hwn</a:t>
            </a:r>
            <a:br>
              <a:rPr lang="1106"/>
            </a:br>
            <a:endParaRPr lang="en-GB" sz="2800" b="1"/>
          </a:p>
          <a:p>
            <a:endParaRPr lang="en-GB"/>
          </a:p>
          <a:p>
            <a:endParaRPr lang="en-GB"/>
          </a:p>
          <a:p>
            <a:pPr>
              <a:defRPr b="0" i="0"/>
            </a:pPr>
            <a:br>
              <a:rPr lang="1106"/>
            </a:br>
            <a:endParaRPr lang="en-GB" sz="2400" b="1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F637611-3B3F-4994-939D-C9D19F07868E}"/>
              </a:ext>
            </a:extLst>
          </p:cNvPr>
          <p:cNvGraphicFramePr>
            <a:graphicFrameLocks noGrp="1"/>
          </p:cNvGraphicFramePr>
          <p:nvPr/>
        </p:nvGraphicFramePr>
        <p:xfrm>
          <a:off x="795306" y="3008835"/>
          <a:ext cx="7629503" cy="2095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5597">
                  <a:extLst>
                    <a:ext uri="{9D8B030D-6E8A-4147-A177-3AD203B41FA5}">
                      <a16:colId xmlns:a16="http://schemas.microsoft.com/office/drawing/2014/main" val="3119963982"/>
                    </a:ext>
                  </a:extLst>
                </a:gridCol>
                <a:gridCol w="3893906">
                  <a:extLst>
                    <a:ext uri="{9D8B030D-6E8A-4147-A177-3AD203B41FA5}">
                      <a16:colId xmlns:a16="http://schemas.microsoft.com/office/drawing/2014/main" val="1991654297"/>
                    </a:ext>
                  </a:extLst>
                </a:gridCol>
              </a:tblGrid>
              <a:tr h="632958"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Math o fynd yn groes i'r cyfarwyddyd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Gweithred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63329"/>
                  </a:ext>
                </a:extLst>
              </a:tr>
              <a:tr h="8314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Lle mae'r ateb cywir yn amlwg wedi'i groesi allan</a:t>
                      </a:r>
                      <a:endParaRPr lang="en-GB"/>
                    </a:p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yw'r dysgwr yn ysgrifennu'r ateb cywir ac yna'n ei groesi allan, peidiwch â dyfarnu'r marc, hyd yn oed os na chynigir ateb arall.</a:t>
                      </a:r>
                      <a:endParaRPr lang="en-GB"/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666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45933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394816" y="1340768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b="0" i="0"/>
            </a:pPr>
            <a:r>
              <a:rPr lang="1106" b="1"/>
              <a:t>Mynd yn groes i'r cyfarwyddyd</a:t>
            </a:r>
            <a:endParaRPr lang="en-GB"/>
          </a:p>
          <a:p>
            <a:endParaRPr lang="en-GB"/>
          </a:p>
          <a:p>
            <a:pPr>
              <a:defRPr b="0" i="0"/>
            </a:pPr>
            <a:br>
              <a:rPr lang="1106"/>
            </a:br>
            <a:endParaRPr lang="en-GB" sz="2400" b="1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F637611-3B3F-4994-939D-C9D19F07868E}"/>
              </a:ext>
            </a:extLst>
          </p:cNvPr>
          <p:cNvGraphicFramePr>
            <a:graphicFrameLocks noGrp="1"/>
          </p:cNvGraphicFramePr>
          <p:nvPr/>
        </p:nvGraphicFramePr>
        <p:xfrm>
          <a:off x="782053" y="2276873"/>
          <a:ext cx="7678379" cy="2397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947">
                  <a:extLst>
                    <a:ext uri="{9D8B030D-6E8A-4147-A177-3AD203B41FA5}">
                      <a16:colId xmlns:a16="http://schemas.microsoft.com/office/drawing/2014/main" val="3119963982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1991654297"/>
                    </a:ext>
                  </a:extLst>
                </a:gridCol>
              </a:tblGrid>
              <a:tr h="385597"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Math o fynd yn groes i'r cyfarwyddyd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Gweithred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63329"/>
                  </a:ext>
                </a:extLst>
              </a:tr>
              <a:tr h="1800661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Pan fo'r cwestiwn yn gofyn am nifer penodol o ymatebion (er enghraifft, DAU ymateb crefyddol yng Nghwestiynau c. Rhan B) ac mae'r dysgwr wedi darparu mwy </a:t>
                      </a:r>
                      <a:r>
                        <a:rPr lang="1106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(gwybodaeth</a:t>
                      </a: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penagored a chwestiynau dealltwriaeth)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Marciwch bob ymateb a gynigir.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Dewiswch y ddau ymateb cryfaf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Adiwch nifer y marciau am yr ymatebion cywir at ei gilydd a dyfarnwch farciau hyd at y marc uchaf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666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7614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9E6038-B0A3-4D44-81B4-E9CCBD371AC3}"/>
              </a:ext>
            </a:extLst>
          </p:cNvPr>
          <p:cNvSpPr txBox="1"/>
          <p:nvPr/>
        </p:nvSpPr>
        <p:spPr>
          <a:xfrm>
            <a:off x="558800" y="4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 b="0" i="0"/>
            </a:pPr>
            <a:r>
              <a:rPr lang="1106" sz="4000" b="1"/>
              <a:t>Asesu tystiolaeth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414B8F-37D7-44B7-B110-F3C7F1F106EF}"/>
              </a:ext>
            </a:extLst>
          </p:cNvPr>
          <p:cNvSpPr txBox="1"/>
          <p:nvPr/>
        </p:nvSpPr>
        <p:spPr>
          <a:xfrm>
            <a:off x="394816" y="1340768"/>
            <a:ext cx="8229600" cy="517836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b="0" i="0"/>
            </a:pPr>
            <a:r>
              <a:rPr lang="1106" b="1"/>
              <a:t>Mynd yn groes i'r cyfarwyddyd</a:t>
            </a:r>
            <a:endParaRPr lang="en-GB"/>
          </a:p>
          <a:p>
            <a:pPr>
              <a:defRPr b="0" i="0"/>
            </a:pPr>
            <a:br>
              <a:rPr lang="1106"/>
            </a:br>
            <a:endParaRPr lang="en-GB" sz="2400" b="1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F637611-3B3F-4994-939D-C9D19F07868E}"/>
              </a:ext>
            </a:extLst>
          </p:cNvPr>
          <p:cNvGraphicFramePr>
            <a:graphicFrameLocks noGrp="1"/>
          </p:cNvGraphicFramePr>
          <p:nvPr/>
        </p:nvGraphicFramePr>
        <p:xfrm>
          <a:off x="755576" y="2276872"/>
          <a:ext cx="7704856" cy="3877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3119963982"/>
                    </a:ext>
                  </a:extLst>
                </a:gridCol>
                <a:gridCol w="5472608">
                  <a:extLst>
                    <a:ext uri="{9D8B030D-6E8A-4147-A177-3AD203B41FA5}">
                      <a16:colId xmlns:a16="http://schemas.microsoft.com/office/drawing/2014/main" val="1991654297"/>
                    </a:ext>
                  </a:extLst>
                </a:gridCol>
              </a:tblGrid>
              <a:tr h="438712"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Math o fynd yn groes i'r cyfarwyddyd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Gweithred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63329"/>
                  </a:ext>
                </a:extLst>
              </a:tr>
              <a:tr h="2048699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Rhifo ateb yn anghywir ar dudalennau atodol y papur arholiad (yn y cefn fel arfer)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yw'n amlwg pa gwestiwn sy'n cael ei ateb, dyfarnwch farciau yn unol â'r cynllun marcio am y cwestiwn mae'r ymgeisydd yn canolbwyntio arno.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Dylid credydu unrhyw ddeunydd sy'n deilwng o gredyd a ysgrifennwyd yn y taflenni atodol yng nghefn y papur cwestiynau (hyd yn oed os cafodd y cwestiwn hwnnw ei hepgor yn y lle arferol ar y papur)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666690"/>
                  </a:ext>
                </a:extLst>
              </a:tr>
              <a:tr h="438712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Ysgrifennu atebion yn y lle anghywir (papurau gyda chyfyngiad)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b="0" i="0"/>
                      </a:pPr>
                      <a:r>
                        <a:rPr lang="1106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yw'n amlwg i ba gwestiwn mae'r ymateb yn perthyn, dyfarnwch farciau yn unol â'r cynllun marcio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109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15706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8.04.09"/>
  <p:tag name="AS_TITLE" val="Aspose.Slides for .NET 4.0 Client Profile"/>
  <p:tag name="AS_VERSION" val="18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_x0020_new xmlns="cd497dfa-9c52-4b77-9510-d5d8b75d053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C688D20975B24D8FB5A95768DE6DF2" ma:contentTypeVersion="14" ma:contentTypeDescription="Create a new document." ma:contentTypeScope="" ma:versionID="86c2b4257cc9d00cbcc6417dc6488be7">
  <xsd:schema xmlns:xsd="http://www.w3.org/2001/XMLSchema" xmlns:xs="http://www.w3.org/2001/XMLSchema" xmlns:p="http://schemas.microsoft.com/office/2006/metadata/properties" xmlns:ns2="cd497dfa-9c52-4b77-9510-d5d8b75d053a" xmlns:ns3="36f98b4f-ba65-4a7d-9a34-48b23de556cb" targetNamespace="http://schemas.microsoft.com/office/2006/metadata/properties" ma:root="true" ma:fieldsID="b7d72c49499013935b8d9c0c6f5d3132" ns2:_="" ns3:_="">
    <xsd:import namespace="cd497dfa-9c52-4b77-9510-d5d8b75d053a"/>
    <xsd:import namespace="36f98b4f-ba65-4a7d-9a34-48b23de556cb"/>
    <xsd:element name="properties">
      <xsd:complexType>
        <xsd:sequence>
          <xsd:element name="documentManagement">
            <xsd:complexType>
              <xsd:all>
                <xsd:element ref="ns2:Description_x0020_new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497dfa-9c52-4b77-9510-d5d8b75d053a" elementFormDefault="qualified">
    <xsd:import namespace="http://schemas.microsoft.com/office/2006/documentManagement/types"/>
    <xsd:import namespace="http://schemas.microsoft.com/office/infopath/2007/PartnerControls"/>
    <xsd:element name="Description_x0020_new" ma:index="8" nillable="true" ma:displayName="Description new" ma:internalName="Description_x0020_new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0AF7EA-0D1E-404B-8E33-11E1CAC9C1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643588-0C81-4354-9345-A6BA18BA952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6f98b4f-ba65-4a7d-9a34-48b23de556cb"/>
    <ds:schemaRef ds:uri="http://schemas.microsoft.com/office/2006/documentManagement/types"/>
    <ds:schemaRef ds:uri="http://schemas.microsoft.com/office/2006/metadata/properties"/>
    <ds:schemaRef ds:uri="cd497dfa-9c52-4b77-9510-d5d8b75d053a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DFC50B7-2A01-41EA-80DF-6F7D2B7245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497dfa-9c52-4b77-9510-d5d8b75d053a"/>
    <ds:schemaRef ds:uri="36f98b4f-ba65-4a7d-9a34-48b23de556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5391</Words>
  <Application>Microsoft Office PowerPoint</Application>
  <PresentationFormat>On-screen Show (4:3)</PresentationFormat>
  <Paragraphs>339</Paragraphs>
  <Slides>30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Bliss-Light</vt:lpstr>
      <vt:lpstr>Calibri</vt:lpstr>
      <vt:lpstr>Gotham Rounded Book</vt:lpstr>
      <vt:lpstr>Wingdings</vt:lpstr>
      <vt:lpstr>Office Theme</vt:lpstr>
      <vt:lpstr> Asesu TGAU Astudiaethau Crefyddol CBAC Trosolwg o'r cymhwyster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Asesu TGAU  Astudiaethau Crefyddol CBAC - Unedau 1, 2 &amp; 3    </vt:lpstr>
      <vt:lpstr>PowerPoint Presentation</vt:lpstr>
      <vt:lpstr>PowerPoint Presentation</vt:lpstr>
      <vt:lpstr>PowerPoint Presentation</vt:lpstr>
      <vt:lpstr>I'ch Atgoffa</vt:lpstr>
      <vt:lpstr>DEFNYDDIO MARCIAU SAG</vt:lpstr>
      <vt:lpstr>PowerPoint Presentation</vt:lpstr>
      <vt:lpstr>PowerPoint Presentation</vt:lpstr>
      <vt:lpstr>PowerPoint Presentation</vt:lpstr>
      <vt:lpstr>Enghreifftiau o gwestiynau (b)</vt:lpstr>
      <vt:lpstr>Enghreifftiau o gwestiynau (b)</vt:lpstr>
      <vt:lpstr>Asesu tystiolaeth: Sut mae  cwestiynau (c) yn cael eu marcio? </vt:lpstr>
      <vt:lpstr>Enghreifftiau o gwestiynau (c)</vt:lpstr>
      <vt:lpstr>Enghreifftiau o gwestiynau (c)</vt:lpstr>
      <vt:lpstr>Enghreifftiau o gwestiynau (c)</vt:lpstr>
      <vt:lpstr>Asesu tystiolaeth: Sut mae cwestiynau (ch) yn cael eu marcio? </vt:lpstr>
      <vt:lpstr>PowerPoint Presentation</vt:lpstr>
      <vt:lpstr>Enghreifftiau o gwestiynau (ch)</vt:lpstr>
      <vt:lpstr>Enghreifftiau o gwestiynau (ch)</vt:lpstr>
      <vt:lpstr>Ymateb Enghreifftiol (Parhad)</vt:lpstr>
      <vt:lpstr>  Unrhyw gwestiynau?  Os oes gennych unrhyw gwestiynau, cysylltwch â'n swyddogion pwnc arbenigol a'r tîm cefnogaeth weinyddol ar gyfer eich pwnc i drafod eich ymholiadau.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WJEC GCSE Religious Studies Subject Assessment Training Unit PPTv3</dc:title>
  <dc:creator>Ebbsworth, Mike</dc:creator>
  <cp:lastModifiedBy>Barfoot, Christopher</cp:lastModifiedBy>
  <cp:revision>56</cp:revision>
  <dcterms:created xsi:type="dcterms:W3CDTF">2015-01-19T21:10:31Z</dcterms:created>
  <dcterms:modified xsi:type="dcterms:W3CDTF">2021-12-17T10:52:24Z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0x01010012C688D20975B24D8FB5A95768DE6DF2</vt:lpwstr>
  </property>
</Properties>
</file>